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304" r:id="rId4"/>
    <p:sldId id="259" r:id="rId5"/>
    <p:sldId id="260" r:id="rId6"/>
    <p:sldId id="289" r:id="rId7"/>
    <p:sldId id="292" r:id="rId8"/>
    <p:sldId id="307" r:id="rId9"/>
    <p:sldId id="264" r:id="rId10"/>
    <p:sldId id="308" r:id="rId11"/>
    <p:sldId id="278" r:id="rId12"/>
    <p:sldId id="265" r:id="rId13"/>
    <p:sldId id="298" r:id="rId14"/>
    <p:sldId id="263" r:id="rId15"/>
    <p:sldId id="309" r:id="rId16"/>
    <p:sldId id="295" r:id="rId17"/>
  </p:sldIdLst>
  <p:sldSz cx="9144000" cy="6858000" type="screen4x3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2" autoAdjust="0"/>
    <p:restoredTop sz="76721" autoAdjust="0"/>
  </p:normalViewPr>
  <p:slideViewPr>
    <p:cSldViewPr>
      <p:cViewPr varScale="1">
        <p:scale>
          <a:sx n="57" d="100"/>
          <a:sy n="57" d="100"/>
        </p:scale>
        <p:origin x="1528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17939-B8D8-47A1-9939-284AD7D0CE9B}" type="datetimeFigureOut">
              <a:rPr lang="fr-FR" smtClean="0"/>
              <a:pPr/>
              <a:t>20/09/2023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A6993-B593-4AA7-8538-10DC6AB7875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06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AA58A-4613-4252-8BF0-D857CE7AF6F7}" type="datetimeFigureOut">
              <a:rPr lang="fr-FR" smtClean="0"/>
              <a:pPr/>
              <a:t>20/09/2023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562EA-FBEA-46B8-8612-454637B1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614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562EA-FBEA-46B8-8612-454637B1313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648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8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96;p8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562EA-FBEA-46B8-8612-454637B1313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200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265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562EA-FBEA-46B8-8612-454637B13132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861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F1BE80D-CA59-4947-8F56-F0960DF4E430}"/>
              </a:ext>
            </a:extLst>
          </p:cNvPr>
          <p:cNvSpPr/>
          <p:nvPr userDrawn="1"/>
        </p:nvSpPr>
        <p:spPr>
          <a:xfrm>
            <a:off x="3760748" y="0"/>
            <a:ext cx="5436096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D3D5-8A2F-4C08-B499-7DD585C8980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A8DC8F6-FFC4-4B5A-B9A6-BF1EB1FA33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445" r="14953"/>
          <a:stretch/>
        </p:blipFill>
        <p:spPr>
          <a:xfrm>
            <a:off x="-185913" y="-1541"/>
            <a:ext cx="4724401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01666F9-8597-4506-B13F-C62E69C42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5514" y="1938282"/>
            <a:ext cx="4331958" cy="1468249"/>
          </a:xfrm>
        </p:spPr>
        <p:txBody>
          <a:bodyPr bIns="9144" anchor="b"/>
          <a:lstStyle>
            <a:lvl1pPr>
              <a:defRPr sz="3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697E099-7F32-4E9F-9D29-BF88FBAF8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2136" y="3775960"/>
            <a:ext cx="4724400" cy="517001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 flipH="1">
            <a:off x="7188657" y="4639922"/>
            <a:ext cx="2010905" cy="221807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2835" y="6355080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D3D5-8A2F-4C08-B499-7DD585C898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2835" y="6355080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D3D5-8A2F-4C08-B499-7DD585C898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2835" y="6355080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D3D5-8A2F-4C08-B499-7DD585C898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F1BE80D-CA59-4947-8F56-F0960DF4E430}"/>
              </a:ext>
            </a:extLst>
          </p:cNvPr>
          <p:cNvSpPr/>
          <p:nvPr userDrawn="1"/>
        </p:nvSpPr>
        <p:spPr>
          <a:xfrm>
            <a:off x="3760748" y="0"/>
            <a:ext cx="5436096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05150" y="6592186"/>
            <a:ext cx="732394" cy="18214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D3D5-8A2F-4C08-B499-7DD585C898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01666F9-8597-4506-B13F-C62E69C42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5514" y="1938282"/>
            <a:ext cx="4331958" cy="1468249"/>
          </a:xfrm>
        </p:spPr>
        <p:txBody>
          <a:bodyPr bIns="9144" anchor="b"/>
          <a:lstStyle>
            <a:lvl1pPr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697E099-7F32-4E9F-9D29-BF88FBAF8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2365" y="3775960"/>
            <a:ext cx="4724400" cy="517001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 flipH="1">
            <a:off x="7190873" y="4639922"/>
            <a:ext cx="2010905" cy="221807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CEC63F-288E-455A-9221-08EF51510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7" t="-1220" r="24593" b="1220"/>
          <a:stretch/>
        </p:blipFill>
        <p:spPr>
          <a:xfrm>
            <a:off x="0" y="-83674"/>
            <a:ext cx="4574886" cy="694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-8871" y="2632896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2835" y="6355080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D3D5-8A2F-4C08-B499-7DD585C898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2835" y="6355080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D3D5-8A2F-4C08-B499-7DD585C898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92835" y="6355080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D3D5-8A2F-4C08-B499-7DD585C898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92835" y="6355080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D3D5-8A2F-4C08-B499-7DD585C898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2835" y="6355080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D3D5-8A2F-4C08-B499-7DD585C8980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E6E94B5-9815-406A-9D95-446444164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0" b="12191"/>
          <a:stretch/>
        </p:blipFill>
        <p:spPr>
          <a:xfrm flipH="1">
            <a:off x="384903" y="5952636"/>
            <a:ext cx="2717534" cy="9030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2835" y="6355080"/>
            <a:ext cx="47244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4DD3D5-8A2F-4C08-B499-7DD585C898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24DD3D5-8A2F-4C08-B499-7DD585C898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14A8FE-98A9-4D48-9B86-B8BA84FEC2A6}"/>
              </a:ext>
            </a:extLst>
          </p:cNvPr>
          <p:cNvSpPr/>
          <p:nvPr userDrawn="1"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4B048514-D3B9-4CDD-B7DB-8C9D7F4125FD}"/>
              </a:ext>
            </a:extLst>
          </p:cNvPr>
          <p:cNvSpPr/>
          <p:nvPr userDrawn="1"/>
        </p:nvSpPr>
        <p:spPr>
          <a:xfrm rot="8100000">
            <a:off x="8258849" y="6308292"/>
            <a:ext cx="1313595" cy="64683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D89A6B-3B4A-4CCA-B79A-D8FDE6A7ED55}"/>
              </a:ext>
            </a:extLst>
          </p:cNvPr>
          <p:cNvSpPr/>
          <p:nvPr userDrawn="1"/>
        </p:nvSpPr>
        <p:spPr>
          <a:xfrm>
            <a:off x="-1" y="5949280"/>
            <a:ext cx="822961" cy="90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02F6977-DC55-497D-89E4-35EA0A93264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" y="5982614"/>
            <a:ext cx="698787" cy="8420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28224" y="4035802"/>
            <a:ext cx="4320480" cy="1204306"/>
          </a:xfrm>
        </p:spPr>
        <p:txBody>
          <a:bodyPr>
            <a:noAutofit/>
          </a:bodyPr>
          <a:lstStyle/>
          <a:p>
            <a:r>
              <a:rPr lang="fr-FR" sz="5400" b="1" dirty="0"/>
              <a:t>Rétinostop</a:t>
            </a:r>
            <a:br>
              <a:rPr lang="fr-FR" sz="5400" b="1" dirty="0"/>
            </a:br>
            <a:br>
              <a:rPr lang="fr-FR" sz="1200" b="1" dirty="0"/>
            </a:br>
            <a:r>
              <a:rPr lang="fr-FR" sz="2800" dirty="0"/>
              <a:t>L’ASSOCIATION </a:t>
            </a:r>
            <a:r>
              <a:rPr lang="fr-FR" sz="2800" dirty="0" err="1"/>
              <a:t>Francaise</a:t>
            </a:r>
            <a:r>
              <a:rPr lang="fr-FR" sz="2800" dirty="0"/>
              <a:t> sur le rétinoblastome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4640263" y="5949950"/>
            <a:ext cx="2884487" cy="935038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fr-FR" sz="1050" b="0" dirty="0">
                <a:solidFill>
                  <a:schemeClr val="bg1"/>
                </a:solidFill>
              </a:rPr>
              <a:t>RETINOSTOP est une Association loi 1901, à but non lucratif, crée en 1994 </a:t>
            </a:r>
          </a:p>
          <a:p>
            <a:pPr marL="0" indent="0"/>
            <a:r>
              <a:rPr lang="fr-FR" sz="1050" b="0" dirty="0">
                <a:solidFill>
                  <a:schemeClr val="bg1"/>
                </a:solidFill>
              </a:rPr>
              <a:t>Membre de l’UNAPECLE (Union Nationale des Parents d’Enfants atteints de Cancer et de Leucémie)</a:t>
            </a:r>
          </a:p>
          <a:p>
            <a:pPr marL="0" indent="0"/>
            <a:endParaRPr lang="fr-FR" sz="1050" b="0" dirty="0">
              <a:solidFill>
                <a:schemeClr val="bg1"/>
              </a:solidFill>
            </a:endParaRPr>
          </a:p>
          <a:p>
            <a:pPr marL="0" indent="0"/>
            <a:endParaRPr lang="fr-FR" sz="1050" b="0" dirty="0">
              <a:solidFill>
                <a:schemeClr val="bg1"/>
              </a:solidFill>
            </a:endParaRPr>
          </a:p>
          <a:p>
            <a:pPr marL="0" indent="0"/>
            <a:endParaRPr lang="fr-FR" sz="1050" b="0" dirty="0">
              <a:solidFill>
                <a:schemeClr val="bg1"/>
              </a:solidFill>
            </a:endParaRPr>
          </a:p>
        </p:txBody>
      </p:sp>
      <p:sp>
        <p:nvSpPr>
          <p:cNvPr id="8" name="AutoShape 2" descr=" ">
            <a:extLst>
              <a:ext uri="{FF2B5EF4-FFF2-40B4-BE49-F238E27FC236}">
                <a16:creationId xmlns:a16="http://schemas.microsoft.com/office/drawing/2014/main" id="{EE98AADD-3F4E-45E9-A35D-A2D2F888A3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296416" cy="2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utoShape 6" descr="Résultat d’images pour instagram">
            <a:extLst>
              <a:ext uri="{FF2B5EF4-FFF2-40B4-BE49-F238E27FC236}">
                <a16:creationId xmlns:a16="http://schemas.microsoft.com/office/drawing/2014/main" id="{7C498496-7563-4313-935A-03E5436F71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59801" y="3679752"/>
            <a:ext cx="26479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7FAC2ED-1806-462E-A9AB-ED2C66E9D3F1}"/>
              </a:ext>
            </a:extLst>
          </p:cNvPr>
          <p:cNvSpPr txBox="1"/>
          <p:nvPr/>
        </p:nvSpPr>
        <p:spPr>
          <a:xfrm rot="10800000" flipH="1" flipV="1">
            <a:off x="26277" y="6081899"/>
            <a:ext cx="2520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/>
              <a:t>Catherine BOTHOREL, Présidente Rétinostop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1EB73A2-E3CA-B963-4ACB-F5F32244F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193" y="234085"/>
            <a:ext cx="1975511" cy="24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 txBox="1"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Libre Franklin Medium"/>
              <a:buNone/>
            </a:pPr>
            <a:r>
              <a:rPr lang="fr-FR" b="1">
                <a:solidFill>
                  <a:srgbClr val="0070C0"/>
                </a:solidFill>
              </a:rPr>
              <a:t>NOS OUTILS DE COMMUNICATION</a:t>
            </a:r>
            <a:endParaRPr/>
          </a:p>
        </p:txBody>
      </p:sp>
      <p:sp>
        <p:nvSpPr>
          <p:cNvPr id="208" name="Google Shape;208;p12"/>
          <p:cNvSpPr txBox="1">
            <a:spLocks noGrp="1"/>
          </p:cNvSpPr>
          <p:nvPr>
            <p:ph type="body" idx="4294967295"/>
          </p:nvPr>
        </p:nvSpPr>
        <p:spPr>
          <a:xfrm>
            <a:off x="683568" y="1052736"/>
            <a:ext cx="7660332" cy="280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400" dirty="0"/>
              <a:t>Flyer Rétinostop</a:t>
            </a:r>
            <a:r>
              <a:rPr lang="fr-FR" sz="1400" b="0" dirty="0"/>
              <a:t>, </a:t>
            </a:r>
            <a:endParaRPr sz="1400" dirty="0"/>
          </a:p>
          <a:p>
            <a:pPr marL="285750" lvl="0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400" dirty="0"/>
              <a:t>Livret d’information </a:t>
            </a:r>
            <a:r>
              <a:rPr lang="fr-FR" sz="1400" b="0" dirty="0"/>
              <a:t>sur le rétinoblastome </a:t>
            </a:r>
          </a:p>
          <a:p>
            <a:pPr marL="285750" lvl="0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400" dirty="0"/>
              <a:t>Peluches Tino</a:t>
            </a:r>
            <a:endParaRPr sz="1400" dirty="0"/>
          </a:p>
          <a:p>
            <a:pPr marL="285750" lvl="0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400" dirty="0"/>
              <a:t>Affiches </a:t>
            </a:r>
            <a:r>
              <a:rPr lang="fr-FR" sz="1400" b="0" dirty="0"/>
              <a:t>sur la maladie</a:t>
            </a:r>
            <a:endParaRPr sz="1400" dirty="0"/>
          </a:p>
          <a:p>
            <a:pPr marL="285750" lvl="0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400" dirty="0"/>
              <a:t>Magazine </a:t>
            </a:r>
            <a:r>
              <a:rPr lang="fr-FR" sz="1400" b="0" dirty="0" err="1"/>
              <a:t>Retinomag</a:t>
            </a:r>
            <a:r>
              <a:rPr lang="fr-FR" sz="1400" b="0" dirty="0"/>
              <a:t> et </a:t>
            </a:r>
            <a:r>
              <a:rPr lang="fr-FR" sz="1400" dirty="0"/>
              <a:t>journal </a:t>
            </a:r>
            <a:endParaRPr sz="1400" dirty="0"/>
          </a:p>
          <a:p>
            <a:pPr marL="285750" lvl="0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400" dirty="0"/>
              <a:t>Spot tv </a:t>
            </a:r>
            <a:r>
              <a:rPr lang="fr-FR" sz="1400" b="0" dirty="0"/>
              <a:t>en 2015 (avec l’Institut Curie)</a:t>
            </a:r>
            <a:endParaRPr sz="1400" dirty="0"/>
          </a:p>
          <a:p>
            <a:pPr marL="285750" lvl="0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400" dirty="0"/>
              <a:t>6 mini films sur notre la chaine YouTube</a:t>
            </a:r>
          </a:p>
          <a:p>
            <a:pPr marL="285750" lvl="0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400" dirty="0"/>
              <a:t>Présence sur les réseaux sociaux</a:t>
            </a:r>
            <a:br>
              <a:rPr lang="fr-FR" dirty="0"/>
            </a:br>
            <a:r>
              <a:rPr lang="fr-FR" dirty="0"/>
              <a:t>	</a:t>
            </a:r>
            <a:endParaRPr dirty="0"/>
          </a:p>
        </p:txBody>
      </p:sp>
      <p:pic>
        <p:nvPicPr>
          <p:cNvPr id="209" name="Google Shape;20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70129">
            <a:off x="778271" y="4019208"/>
            <a:ext cx="1973733" cy="2585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67738">
            <a:off x="6838351" y="3679743"/>
            <a:ext cx="1969731" cy="268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562DBF7-0BB3-7964-907F-125665CCA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41656">
            <a:off x="2793735" y="3610615"/>
            <a:ext cx="2396053" cy="1724275"/>
          </a:xfrm>
          <a:prstGeom prst="rect">
            <a:avLst/>
          </a:prstGeom>
        </p:spPr>
      </p:pic>
      <p:pic>
        <p:nvPicPr>
          <p:cNvPr id="4" name="Picture 2" descr="Couverture du livret Tino">
            <a:extLst>
              <a:ext uri="{FF2B5EF4-FFF2-40B4-BE49-F238E27FC236}">
                <a16:creationId xmlns:a16="http://schemas.microsoft.com/office/drawing/2014/main" id="{2FDA9906-DEB9-E0A2-8C62-74CF97CC4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19" y="5311739"/>
            <a:ext cx="1981768" cy="140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029E5EF-DC25-BD3E-34E2-811C244527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37146">
            <a:off x="5074852" y="4054909"/>
            <a:ext cx="1658679" cy="22434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"/>
          </a:sp3d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5D6B6F6-0F58-29CE-E653-D48ECC0986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9434" r="6580" b="19440"/>
          <a:stretch/>
        </p:blipFill>
        <p:spPr>
          <a:xfrm rot="832997">
            <a:off x="6828075" y="620058"/>
            <a:ext cx="1606940" cy="183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5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9434" r="6580" b="19440"/>
          <a:stretch/>
        </p:blipFill>
        <p:spPr>
          <a:xfrm rot="21113452">
            <a:off x="1024484" y="4225231"/>
            <a:ext cx="1966102" cy="22460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14968"/>
          </a:xfrm>
        </p:spPr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TINO, notre mascotte change de look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519354" y="1238042"/>
            <a:ext cx="5405224" cy="2532364"/>
          </a:xfrm>
        </p:spPr>
        <p:txBody>
          <a:bodyPr>
            <a:normAutofit fontScale="47500" lnSpcReduction="20000"/>
          </a:bodyPr>
          <a:lstStyle/>
          <a:p>
            <a:pPr marL="0" indent="0"/>
            <a:r>
              <a:rPr lang="fr-FR" sz="4000" dirty="0">
                <a:solidFill>
                  <a:srgbClr val="0070C0"/>
                </a:solidFill>
              </a:rPr>
              <a:t>Depuis 2007, le projet Tino a permis de créer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fr-FR" sz="4000" dirty="0">
                <a:solidFill>
                  <a:srgbClr val="0070C0"/>
                </a:solidFill>
              </a:rPr>
              <a:t>Un livret « Mon œil nouveau</a:t>
            </a:r>
            <a:r>
              <a:rPr lang="fr-FR" sz="4000" b="0" dirty="0">
                <a:solidFill>
                  <a:srgbClr val="0070C0"/>
                </a:solidFill>
              </a:rPr>
              <a:t> »</a:t>
            </a:r>
            <a:r>
              <a:rPr lang="fr-FR" sz="4000" b="0" dirty="0"/>
              <a:t> présentant de manière positive, la question de l'énucléation et de la prothèse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fr-FR" sz="4000" dirty="0">
                <a:solidFill>
                  <a:srgbClr val="0070C0"/>
                </a:solidFill>
              </a:rPr>
              <a:t>Le Grand Tino, </a:t>
            </a:r>
            <a:r>
              <a:rPr lang="fr-FR" sz="4000" dirty="0"/>
              <a:t>une peluche originale </a:t>
            </a:r>
            <a:r>
              <a:rPr lang="fr-FR" sz="4000" dirty="0">
                <a:solidFill>
                  <a:srgbClr val="0070C0"/>
                </a:solidFill>
              </a:rPr>
              <a:t>avec un œil amovible</a:t>
            </a:r>
            <a:r>
              <a:rPr lang="fr-FR" sz="4000" b="0" dirty="0">
                <a:solidFill>
                  <a:srgbClr val="0070C0"/>
                </a:solidFill>
              </a:rPr>
              <a:t>, </a:t>
            </a:r>
            <a:r>
              <a:rPr lang="fr-FR" sz="4000" dirty="0">
                <a:solidFill>
                  <a:srgbClr val="0070C0"/>
                </a:solidFill>
              </a:rPr>
              <a:t>offerte aux enfants énucléés et aux </a:t>
            </a:r>
            <a:r>
              <a:rPr lang="fr-FR" sz="4000" dirty="0"/>
              <a:t> </a:t>
            </a:r>
            <a:r>
              <a:rPr lang="fr-FR" sz="4000" dirty="0">
                <a:solidFill>
                  <a:srgbClr val="0070C0"/>
                </a:solidFill>
              </a:rPr>
              <a:t>hôpitaux</a:t>
            </a:r>
            <a:r>
              <a:rPr lang="fr-FR" sz="4000" b="0" dirty="0"/>
              <a:t> pour aborder l’énucléation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fr-FR" sz="4000" dirty="0">
                <a:solidFill>
                  <a:srgbClr val="0070C0"/>
                </a:solidFill>
              </a:rPr>
              <a:t>Le Petit Tino </a:t>
            </a:r>
            <a:r>
              <a:rPr lang="fr-FR" sz="4000" dirty="0"/>
              <a:t>, une peluche doudou « grand public », vendue pour générer des fonds</a:t>
            </a:r>
          </a:p>
          <a:p>
            <a:pPr marL="0" indent="0"/>
            <a:endParaRPr lang="fr-FR" dirty="0"/>
          </a:p>
          <a:p>
            <a:endParaRPr lang="fr-FR" dirty="0"/>
          </a:p>
        </p:txBody>
      </p:sp>
      <p:pic>
        <p:nvPicPr>
          <p:cNvPr id="4" name="Picture 2" descr="Couverture du livret Ti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22" y="1478968"/>
            <a:ext cx="3051552" cy="216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DBC02E7F-2D86-4DE9-8F77-731CAE0FD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27720"/>
            <a:ext cx="1538535" cy="250091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B7D87F3-6D63-D994-9B3A-A6F8CB1DD3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80843">
            <a:off x="3943545" y="4394816"/>
            <a:ext cx="2046405" cy="2046405"/>
          </a:xfrm>
          <a:prstGeom prst="rect">
            <a:avLst/>
          </a:prstGeom>
        </p:spPr>
      </p:pic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4D6EC700-141D-2A9C-6222-413D8D37D8A8}"/>
              </a:ext>
            </a:extLst>
          </p:cNvPr>
          <p:cNvSpPr/>
          <p:nvPr/>
        </p:nvSpPr>
        <p:spPr>
          <a:xfrm>
            <a:off x="3030150" y="51059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1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>
            <a:spLocks noGrp="1"/>
          </p:cNvSpPr>
          <p:nvPr>
            <p:ph type="title"/>
          </p:nvPr>
        </p:nvSpPr>
        <p:spPr>
          <a:xfrm>
            <a:off x="777838" y="836712"/>
            <a:ext cx="7588324" cy="65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Libre Franklin Medium"/>
              <a:buNone/>
            </a:pPr>
            <a:r>
              <a:rPr lang="fr-FR" b="1" dirty="0">
                <a:solidFill>
                  <a:srgbClr val="0070C0"/>
                </a:solidFill>
              </a:rPr>
              <a:t>LES RESSOURCES DE RETINOSTOP</a:t>
            </a:r>
            <a:endParaRPr dirty="0"/>
          </a:p>
        </p:txBody>
      </p:sp>
      <p:sp>
        <p:nvSpPr>
          <p:cNvPr id="196" name="Google Shape;196;p10"/>
          <p:cNvSpPr txBox="1">
            <a:spLocks noGrp="1"/>
          </p:cNvSpPr>
          <p:nvPr>
            <p:ph type="body" idx="4294967295"/>
          </p:nvPr>
        </p:nvSpPr>
        <p:spPr>
          <a:xfrm>
            <a:off x="467544" y="1844824"/>
            <a:ext cx="8208912" cy="3810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1800" dirty="0">
                <a:solidFill>
                  <a:srgbClr val="0070C0"/>
                </a:solidFill>
              </a:rPr>
              <a:t>Nos fonds proviennent essentiellement  :</a:t>
            </a:r>
            <a:endParaRPr sz="1800" dirty="0">
              <a:solidFill>
                <a:srgbClr val="0070C0"/>
              </a:solidFill>
            </a:endParaRPr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1800" b="0" dirty="0"/>
              <a:t>des </a:t>
            </a:r>
            <a:r>
              <a:rPr lang="fr-FR" sz="1800" dirty="0"/>
              <a:t>cotisations</a:t>
            </a:r>
            <a:r>
              <a:rPr lang="fr-FR" sz="1800" b="0" dirty="0"/>
              <a:t>, </a:t>
            </a:r>
            <a:endParaRPr sz="1800" dirty="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1800" b="0" dirty="0"/>
              <a:t>des </a:t>
            </a:r>
            <a:r>
              <a:rPr lang="fr-FR" sz="1800" dirty="0"/>
              <a:t>dons</a:t>
            </a:r>
            <a:r>
              <a:rPr lang="fr-FR" sz="1800" b="0" dirty="0"/>
              <a:t> (individuels, entreprises, Clubs Services,,,)  </a:t>
            </a:r>
            <a:endParaRPr sz="1800" dirty="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1800" b="0" dirty="0"/>
              <a:t>de </a:t>
            </a:r>
            <a:r>
              <a:rPr lang="fr-FR" sz="1800" dirty="0"/>
              <a:t>subventions </a:t>
            </a:r>
            <a:r>
              <a:rPr lang="fr-FR" sz="1800" b="0" dirty="0"/>
              <a:t> (mécénat, Conseil Régional, Fondations…), </a:t>
            </a:r>
            <a:endParaRPr sz="1800" dirty="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1800" b="0" dirty="0"/>
              <a:t>Des </a:t>
            </a:r>
            <a:r>
              <a:rPr lang="fr-FR" sz="1800" dirty="0"/>
              <a:t>manifestations</a:t>
            </a:r>
            <a:r>
              <a:rPr lang="fr-FR" sz="1800" b="0" dirty="0"/>
              <a:t> organisées par l’association (concerts, soirées théâtrales, cross, courses, marches, ventes d’objets, lotos,…)</a:t>
            </a:r>
            <a:endParaRPr sz="18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4AEF55B-E744-B741-35BF-C648F1544A8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500" y="4221088"/>
            <a:ext cx="3389000" cy="23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"/>
          <p:cNvSpPr txBox="1">
            <a:spLocks noGrp="1"/>
          </p:cNvSpPr>
          <p:nvPr>
            <p:ph type="title"/>
          </p:nvPr>
        </p:nvSpPr>
        <p:spPr>
          <a:xfrm>
            <a:off x="755576" y="764704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lang="fr-FR" b="1" dirty="0">
                <a:solidFill>
                  <a:srgbClr val="0070C0"/>
                </a:solidFill>
              </a:rPr>
              <a:t>CAMPAGNE nationale : PARVIS DE LA DEFENSE  27 et 28 septembre  2023</a:t>
            </a:r>
            <a:br>
              <a:rPr lang="fr-FR" dirty="0"/>
            </a:br>
            <a:r>
              <a:rPr lang="fr-FR" sz="2000" i="1" dirty="0"/>
              <a:t>WANTED RETINOBLASTOME </a:t>
            </a:r>
            <a:br>
              <a:rPr lang="fr-FR" sz="2000" i="1" dirty="0"/>
            </a:br>
            <a:r>
              <a:rPr lang="fr-FR" sz="2000" i="1" dirty="0"/>
              <a:t>VOLEUR DE VUE - VOLEUR DE VIE</a:t>
            </a:r>
            <a:endParaRPr sz="2000" dirty="0"/>
          </a:p>
        </p:txBody>
      </p:sp>
      <p:pic>
        <p:nvPicPr>
          <p:cNvPr id="292" name="Google Shape;29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422" y="2060848"/>
            <a:ext cx="4330152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Une image contenant texte, bâtiment, capture d’écran, plein air&#10;&#10;Description générée automatiquement">
            <a:extLst>
              <a:ext uri="{FF2B5EF4-FFF2-40B4-BE49-F238E27FC236}">
                <a16:creationId xmlns:a16="http://schemas.microsoft.com/office/drawing/2014/main" id="{F543602F-9473-7B90-1B93-68238E5627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22" y="3861048"/>
            <a:ext cx="4330151" cy="279294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C9DB9BC-E082-CB8A-2B08-93B2F6DCA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4005064"/>
            <a:ext cx="1368152" cy="1729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"/>
          <p:cNvSpPr txBox="1">
            <a:spLocks noGrp="1"/>
          </p:cNvSpPr>
          <p:nvPr>
            <p:ph type="title"/>
          </p:nvPr>
        </p:nvSpPr>
        <p:spPr>
          <a:xfrm>
            <a:off x="250776" y="202352"/>
            <a:ext cx="8238054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Libre Franklin Medium"/>
              <a:buNone/>
            </a:pPr>
            <a:r>
              <a:rPr lang="fr-FR" sz="2400" b="1" dirty="0">
                <a:solidFill>
                  <a:srgbClr val="0070C0"/>
                </a:solidFill>
              </a:rPr>
              <a:t>QUELLES ACTIONS POUR ATTEINDRE CES CIBLES?</a:t>
            </a:r>
            <a:endParaRPr sz="2400" dirty="0"/>
          </a:p>
        </p:txBody>
      </p:sp>
      <p:pic>
        <p:nvPicPr>
          <p:cNvPr id="299" name="Google Shape;29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775" y="1044396"/>
            <a:ext cx="1291933" cy="92333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8"/>
          <p:cNvSpPr txBox="1"/>
          <p:nvPr/>
        </p:nvSpPr>
        <p:spPr>
          <a:xfrm>
            <a:off x="1547700" y="1183841"/>
            <a:ext cx="3024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070C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Cible 1 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0070C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Pédiatres &amp; généralistes</a:t>
            </a:r>
            <a:endParaRPr dirty="0"/>
          </a:p>
        </p:txBody>
      </p:sp>
      <p:pic>
        <p:nvPicPr>
          <p:cNvPr id="301" name="Google Shape;30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3840" y="1080550"/>
            <a:ext cx="1291933" cy="980298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8"/>
          <p:cNvSpPr txBox="1"/>
          <p:nvPr/>
        </p:nvSpPr>
        <p:spPr>
          <a:xfrm>
            <a:off x="6105773" y="1143963"/>
            <a:ext cx="193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0070C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Cible 2 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0070C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 grand public </a:t>
            </a:r>
            <a:endParaRPr/>
          </a:p>
        </p:txBody>
      </p:sp>
      <p:sp>
        <p:nvSpPr>
          <p:cNvPr id="303" name="Google Shape;303;p8"/>
          <p:cNvSpPr txBox="1"/>
          <p:nvPr/>
        </p:nvSpPr>
        <p:spPr>
          <a:xfrm>
            <a:off x="394800" y="4519953"/>
            <a:ext cx="4177200" cy="830956"/>
          </a:xfrm>
          <a:prstGeom prst="rect">
            <a:avLst/>
          </a:prstGeom>
          <a:solidFill>
            <a:srgbClr val="DAE1E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Objectif </a:t>
            </a:r>
            <a:r>
              <a:rPr lang="fr-FR" sz="12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sensibiliser et éduquer au rétinoblastome et aux moyens de le diagnostiquer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Principe </a:t>
            </a:r>
            <a:r>
              <a:rPr lang="fr-FR" sz="12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3 emailings + infographies</a:t>
            </a:r>
            <a:endParaRPr sz="1200" dirty="0"/>
          </a:p>
        </p:txBody>
      </p:sp>
      <p:sp>
        <p:nvSpPr>
          <p:cNvPr id="304" name="Google Shape;304;p8"/>
          <p:cNvSpPr txBox="1"/>
          <p:nvPr/>
        </p:nvSpPr>
        <p:spPr>
          <a:xfrm>
            <a:off x="4986382" y="4466257"/>
            <a:ext cx="4107900" cy="2031285"/>
          </a:xfrm>
          <a:prstGeom prst="rect">
            <a:avLst/>
          </a:prstGeom>
          <a:solidFill>
            <a:srgbClr val="DAE1E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Objectif : </a:t>
            </a:r>
            <a:r>
              <a:rPr lang="fr-FR" sz="1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éduquer et sensibiliser au diagnostic</a:t>
            </a:r>
            <a:endParaRPr sz="1400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400" b="1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Evènement </a:t>
            </a:r>
            <a:r>
              <a:rPr lang="fr-FR" sz="1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cabine photomaton La Défense pour se prendre en photo avec le panneau "</a:t>
            </a:r>
            <a:r>
              <a:rPr lang="fr-FR" sz="1400" dirty="0" err="1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wanted</a:t>
            </a:r>
            <a:r>
              <a:rPr lang="fr-FR" sz="1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rétinoblastome"</a:t>
            </a:r>
            <a:endParaRPr sz="1200" i="1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Réseaux sociaux </a:t>
            </a:r>
            <a:r>
              <a:rPr lang="fr-FR" sz="1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« </a:t>
            </a:r>
            <a:r>
              <a:rPr lang="fr-FR" sz="1400" dirty="0" err="1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wanted</a:t>
            </a:r>
            <a:r>
              <a:rPr lang="fr-FR" sz="1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rétinoblastome »</a:t>
            </a:r>
            <a:endParaRPr sz="1400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400" b="1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Communiqué de presse</a:t>
            </a:r>
            <a:r>
              <a:rPr lang="fr-FR" sz="1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relais influenceurs</a:t>
            </a:r>
            <a:endParaRPr dirty="0"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B33627D-73E8-0C8F-D924-F49C4B64EF3A}"/>
              </a:ext>
            </a:extLst>
          </p:cNvPr>
          <p:cNvSpPr txBox="1"/>
          <p:nvPr/>
        </p:nvSpPr>
        <p:spPr>
          <a:xfrm>
            <a:off x="0" y="2642739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car ce sont les 1</a:t>
            </a:r>
            <a:r>
              <a:rPr lang="fr-FR" baseline="30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ers</a:t>
            </a:r>
            <a:r>
              <a:rPr lang="fr-FR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professionnels en contact des enfants et des jeunes parents</a:t>
            </a:r>
            <a:endParaRPr lang="fr-FR" sz="1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D3DD790-8A10-0426-5E48-C0029426C791}"/>
              </a:ext>
            </a:extLst>
          </p:cNvPr>
          <p:cNvSpPr txBox="1"/>
          <p:nvPr/>
        </p:nvSpPr>
        <p:spPr>
          <a:xfrm>
            <a:off x="4572000" y="2320817"/>
            <a:ext cx="4572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600" b="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car les symptômes sont simples et repérables par tous</a:t>
            </a:r>
            <a:endParaRPr lang="fr-FR"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</a:t>
            </a:r>
            <a:r>
              <a:rPr lang="fr-FR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leucocorie</a:t>
            </a:r>
            <a:r>
              <a:rPr lang="fr-FR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– strabisme)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789528-66DE-D350-17F0-F725769D0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b="1" dirty="0">
                <a:solidFill>
                  <a:srgbClr val="00B0F0"/>
                </a:solidFill>
              </a:rPr>
              <a:t>MERCI Pour votre générosité !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0BB3C0C-E5DD-817C-EB42-85C3C6C2FB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  <p:pic>
        <p:nvPicPr>
          <p:cNvPr id="4" name="Image 3" descr="Peut être une image de une personne ou plus, personnes debout, ballon et plein air">
            <a:extLst>
              <a:ext uri="{FF2B5EF4-FFF2-40B4-BE49-F238E27FC236}">
                <a16:creationId xmlns:a16="http://schemas.microsoft.com/office/drawing/2014/main" id="{F7BBA980-D549-BF4A-8C97-EA44D1BF4A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189" y="3229048"/>
            <a:ext cx="5829622" cy="340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Une image contenant croquis, clipart, cercle, conception&#10;&#10;Description générée automatiquement">
            <a:extLst>
              <a:ext uri="{FF2B5EF4-FFF2-40B4-BE49-F238E27FC236}">
                <a16:creationId xmlns:a16="http://schemas.microsoft.com/office/drawing/2014/main" id="{D1792204-927E-8EFB-68A2-2E3D52805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191" y="914400"/>
            <a:ext cx="2133094" cy="211959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BAA8116-A8CD-CFCC-BEE7-0C9176EE3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657" y="1211897"/>
            <a:ext cx="1368152" cy="172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28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561BD72-512B-4EEA-AB09-3D430C6D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D3D5-8A2F-4C08-B499-7DD585C89801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BB75772-3327-45D0-ADC3-DD8C51024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7420" y="2622447"/>
            <a:ext cx="4426538" cy="661376"/>
          </a:xfrm>
        </p:spPr>
        <p:txBody>
          <a:bodyPr/>
          <a:lstStyle/>
          <a:p>
            <a:pPr algn="ctr"/>
            <a:br>
              <a:rPr lang="fr-FR" b="1" dirty="0"/>
            </a:br>
            <a:br>
              <a:rPr lang="fr-FR" b="1" dirty="0"/>
            </a:br>
            <a:r>
              <a:rPr lang="fr-FR" b="1" dirty="0"/>
              <a:t> </a:t>
            </a:r>
            <a:br>
              <a:rPr lang="fr-FR" b="1" dirty="0"/>
            </a:br>
            <a:r>
              <a:rPr lang="fr-FR" b="1" dirty="0"/>
              <a:t>www.retinostop.org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768FBC40-A23E-4A5E-892D-CDAC9A5C4013}"/>
              </a:ext>
            </a:extLst>
          </p:cNvPr>
          <p:cNvGrpSpPr/>
          <p:nvPr/>
        </p:nvGrpSpPr>
        <p:grpSpPr>
          <a:xfrm>
            <a:off x="5275615" y="3474063"/>
            <a:ext cx="3284499" cy="1977025"/>
            <a:chOff x="5188372" y="4099865"/>
            <a:chExt cx="3284499" cy="1977025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23FC3BE-8ED2-4EDD-B1E6-FC331AAB001D}"/>
                </a:ext>
              </a:extLst>
            </p:cNvPr>
            <p:cNvSpPr txBox="1"/>
            <p:nvPr/>
          </p:nvSpPr>
          <p:spPr>
            <a:xfrm>
              <a:off x="5527092" y="4195555"/>
              <a:ext cx="2945779" cy="1749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fr-FR" sz="1400" dirty="0">
                  <a:solidFill>
                    <a:schemeClr val="bg1"/>
                  </a:solidFill>
                </a:rPr>
                <a:t>www.retinostop.org</a:t>
              </a:r>
            </a:p>
            <a:p>
              <a:pPr>
                <a:lnSpc>
                  <a:spcPct val="200000"/>
                </a:lnSpc>
              </a:pPr>
              <a:r>
                <a:rPr lang="fr-FR" sz="1400" dirty="0">
                  <a:solidFill>
                    <a:schemeClr val="bg1"/>
                  </a:solidFill>
                </a:rPr>
                <a:t>Facebook association </a:t>
              </a:r>
              <a:r>
                <a:rPr lang="fr-FR" sz="1400" dirty="0" err="1">
                  <a:solidFill>
                    <a:schemeClr val="bg1"/>
                  </a:solidFill>
                </a:rPr>
                <a:t>retinostop</a:t>
              </a:r>
              <a:endParaRPr lang="fr-FR" sz="1400" dirty="0">
                <a:solidFill>
                  <a:schemeClr val="bg1"/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fr-FR" sz="1400" dirty="0">
                  <a:solidFill>
                    <a:schemeClr val="bg1"/>
                  </a:solidFill>
                </a:rPr>
                <a:t>Instagram</a:t>
              </a:r>
            </a:p>
            <a:p>
              <a:pPr>
                <a:lnSpc>
                  <a:spcPct val="200000"/>
                </a:lnSpc>
              </a:pPr>
              <a:r>
                <a:rPr lang="fr-FR" sz="1400" dirty="0">
                  <a:solidFill>
                    <a:schemeClr val="bg1"/>
                  </a:solidFill>
                </a:rPr>
                <a:t>You Tube : chaine Retinostop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822D4BA-77A1-4453-95DB-7433AADDE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104" y="4099865"/>
              <a:ext cx="413216" cy="579786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C88AD607-31F1-4CB6-9705-B3118A72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8372" y="4722325"/>
              <a:ext cx="418138" cy="430887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5C42D295-5F80-4B9D-9276-663315124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99104" y="5195886"/>
              <a:ext cx="396784" cy="383556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6FA15D43-B47C-4EA7-9DCA-A55B1F9EE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4151" y="5677763"/>
              <a:ext cx="391736" cy="399127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CB873FA4-AC31-262A-AED9-84693B75F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2320" y="314145"/>
            <a:ext cx="1368152" cy="172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2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1530" y="268743"/>
            <a:ext cx="7520940" cy="567969"/>
          </a:xfrm>
        </p:spPr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l’association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611143" y="815275"/>
            <a:ext cx="7390114" cy="3600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70C0"/>
                </a:solidFill>
              </a:rPr>
              <a:t>Rétinostop</a:t>
            </a:r>
            <a:r>
              <a:rPr lang="fr-FR" sz="1800" dirty="0"/>
              <a:t>, </a:t>
            </a:r>
            <a:r>
              <a:rPr lang="fr-FR" sz="1800" dirty="0">
                <a:solidFill>
                  <a:srgbClr val="0070C0"/>
                </a:solidFill>
              </a:rPr>
              <a:t>l’association française sur le rétinoblastome</a:t>
            </a:r>
            <a:r>
              <a:rPr lang="fr-FR" sz="1800" b="0" dirty="0"/>
              <a:t>, créée  en 1994, par des parents d’enfants atteints de la maladie, des malades, et des médecins de </a:t>
            </a:r>
            <a:r>
              <a:rPr lang="fr-FR" sz="1800" dirty="0">
                <a:solidFill>
                  <a:srgbClr val="0070C0"/>
                </a:solidFill>
              </a:rPr>
              <a:t>l’Institut Curie de Paris</a:t>
            </a:r>
            <a:r>
              <a:rPr lang="fr-FR" sz="1800" dirty="0"/>
              <a:t>, </a:t>
            </a:r>
            <a:r>
              <a:rPr lang="fr-FR" sz="1800" b="0" dirty="0"/>
              <a:t>notre partenaire et le Centre de référence français sur le rétinoblastome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b="0" dirty="0"/>
              <a:t>Rétinostop est membre du Groupe Européen </a:t>
            </a:r>
            <a:r>
              <a:rPr lang="fr-FR" sz="1800" dirty="0">
                <a:solidFill>
                  <a:srgbClr val="0070C0"/>
                </a:solidFill>
              </a:rPr>
              <a:t>EURBG, </a:t>
            </a:r>
            <a:r>
              <a:rPr lang="fr-FR" sz="1800" b="0" dirty="0"/>
              <a:t>de</a:t>
            </a:r>
            <a:r>
              <a:rPr lang="fr-FR" sz="1800" b="0" dirty="0">
                <a:solidFill>
                  <a:srgbClr val="0070C0"/>
                </a:solidFill>
              </a:rPr>
              <a:t> </a:t>
            </a:r>
            <a:r>
              <a:rPr lang="fr-FR" sz="1800" dirty="0">
                <a:solidFill>
                  <a:srgbClr val="0070C0"/>
                </a:solidFill>
              </a:rPr>
              <a:t>l’UNAPECLE </a:t>
            </a:r>
            <a:r>
              <a:rPr lang="fr-FR" sz="1800" b="0" dirty="0"/>
              <a:t>et partenaire de </a:t>
            </a:r>
            <a:r>
              <a:rPr lang="fr-FR" sz="1800" dirty="0">
                <a:solidFill>
                  <a:srgbClr val="0070C0"/>
                </a:solidFill>
              </a:rPr>
              <a:t>l’AMCC</a:t>
            </a:r>
          </a:p>
        </p:txBody>
      </p:sp>
      <p:pic>
        <p:nvPicPr>
          <p:cNvPr id="5" name="Image 4" descr="Une image contenant texte, personne, groupe, posant&#10;&#10;Description générée automatiquement">
            <a:extLst>
              <a:ext uri="{FF2B5EF4-FFF2-40B4-BE49-F238E27FC236}">
                <a16:creationId xmlns:a16="http://schemas.microsoft.com/office/drawing/2014/main" id="{536073A3-A4CE-4C6C-9E30-A2F09FAC8B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02" y="2991288"/>
            <a:ext cx="3385211" cy="1997115"/>
          </a:xfrm>
          <a:prstGeom prst="rect">
            <a:avLst/>
          </a:prstGeom>
        </p:spPr>
      </p:pic>
      <p:pic>
        <p:nvPicPr>
          <p:cNvPr id="7" name="Image 6" descr="Une image contenant intérieur, plafond, personne, pièce&#10;&#10;Description générée automatiquement">
            <a:extLst>
              <a:ext uri="{FF2B5EF4-FFF2-40B4-BE49-F238E27FC236}">
                <a16:creationId xmlns:a16="http://schemas.microsoft.com/office/drawing/2014/main" id="{B25ED915-33B5-4D08-A760-75E3A3EF7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25" y="2976516"/>
            <a:ext cx="2664296" cy="199822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9D0D87A-64DD-EAFC-6D29-2621BFC48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257" y="35732"/>
            <a:ext cx="1049110" cy="132627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7E5E69C-EB7C-1343-8D49-B894DA6D0129}"/>
              </a:ext>
            </a:extLst>
          </p:cNvPr>
          <p:cNvSpPr txBox="1"/>
          <p:nvPr/>
        </p:nvSpPr>
        <p:spPr>
          <a:xfrm>
            <a:off x="548518" y="5417733"/>
            <a:ext cx="7736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fr-FR" b="0" dirty="0"/>
              <a:t>Près de 300 </a:t>
            </a:r>
            <a:r>
              <a:rPr lang="fr-FR" dirty="0"/>
              <a:t>adhérents et sympathisants</a:t>
            </a:r>
            <a:endParaRPr lang="fr-FR" b="0" dirty="0"/>
          </a:p>
          <a:p>
            <a:pPr algn="ctr"/>
            <a:r>
              <a:rPr lang="fr-FR" dirty="0"/>
              <a:t>20</a:t>
            </a:r>
            <a:r>
              <a:rPr lang="fr-FR" sz="1800" b="0" dirty="0"/>
              <a:t> </a:t>
            </a:r>
            <a:r>
              <a:rPr lang="fr-FR" sz="1800" dirty="0"/>
              <a:t>correspondants régionaux </a:t>
            </a:r>
            <a:r>
              <a:rPr lang="fr-FR" dirty="0"/>
              <a:t>- </a:t>
            </a:r>
            <a:r>
              <a:rPr lang="fr-FR" sz="1800" b="0" dirty="0"/>
              <a:t>15 </a:t>
            </a:r>
            <a:r>
              <a:rPr lang="fr-FR" sz="1800" dirty="0"/>
              <a:t>administrateurs et </a:t>
            </a:r>
            <a:r>
              <a:rPr lang="fr-FR" sz="1800" b="0" dirty="0"/>
              <a:t>4 </a:t>
            </a:r>
            <a:r>
              <a:rPr lang="fr-FR" sz="1800" dirty="0"/>
              <a:t>membres  d’Honneur </a:t>
            </a:r>
            <a:r>
              <a:rPr lang="fr-FR" sz="1800" b="0" dirty="0"/>
              <a:t> 3 conseillers scientifiques </a:t>
            </a:r>
          </a:p>
          <a:p>
            <a:pPr algn="ctr"/>
            <a:r>
              <a:rPr lang="fr-FR" sz="1800" dirty="0"/>
              <a:t>              Tous les membres de Rétinostop sont </a:t>
            </a:r>
            <a:r>
              <a:rPr lang="fr-FR" sz="1800" b="1" dirty="0">
                <a:solidFill>
                  <a:srgbClr val="0070C0"/>
                </a:solidFill>
              </a:rPr>
              <a:t>bénévoles</a:t>
            </a:r>
          </a:p>
        </p:txBody>
      </p:sp>
    </p:spTree>
    <p:extLst>
      <p:ext uri="{BB962C8B-B14F-4D97-AF65-F5344CB8AC3E}">
        <p14:creationId xmlns:p14="http://schemas.microsoft.com/office/powerpoint/2010/main" val="252586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467544" y="476672"/>
            <a:ext cx="5692237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Libre Franklin Medium"/>
              <a:buNone/>
            </a:pPr>
            <a:r>
              <a:rPr lang="fr-FR" b="1">
                <a:solidFill>
                  <a:srgbClr val="0070C0"/>
                </a:solidFill>
              </a:rPr>
              <a:t>LES 5 OBJECTIFS DE RETINOSTOP</a:t>
            </a:r>
            <a:endParaRPr/>
          </a:p>
        </p:txBody>
      </p:sp>
      <p:sp>
        <p:nvSpPr>
          <p:cNvPr id="121" name="Google Shape;121;p3"/>
          <p:cNvSpPr txBox="1"/>
          <p:nvPr/>
        </p:nvSpPr>
        <p:spPr>
          <a:xfrm>
            <a:off x="2062539" y="3367057"/>
            <a:ext cx="1645365" cy="154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None/>
            </a:pPr>
            <a:r>
              <a:rPr lang="fr-FR" sz="6400" b="1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Soutenir la recherche </a:t>
            </a:r>
            <a:endParaRPr sz="2300" b="1">
              <a:solidFill>
                <a:schemeClr val="accent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r-FR" sz="4800"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sur le rétinoblastome et participer à l'équipement des centres</a:t>
            </a:r>
            <a:r>
              <a:rPr lang="fr-FR" sz="48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fr-FR" sz="4800"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 diagnostic et de traitement.</a:t>
            </a:r>
            <a:endParaRPr/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6535" y="1988355"/>
            <a:ext cx="929560" cy="1026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9658" y="1827962"/>
            <a:ext cx="1121878" cy="1239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5">
            <a:alphaModFix/>
          </a:blip>
          <a:srcRect l="16405" r="17650"/>
          <a:stretch/>
        </p:blipFill>
        <p:spPr>
          <a:xfrm>
            <a:off x="7423768" y="1988355"/>
            <a:ext cx="967776" cy="107902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/>
          <p:nvPr/>
        </p:nvSpPr>
        <p:spPr>
          <a:xfrm>
            <a:off x="253862" y="3467462"/>
            <a:ext cx="1683659" cy="140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None/>
            </a:pPr>
            <a:r>
              <a:rPr lang="fr-FR" sz="6400" b="1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Aider les familles</a:t>
            </a:r>
            <a:r>
              <a:rPr lang="fr-FR" sz="4900" b="1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sz="4900" b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r-FR" sz="4800"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 favorisant les rencontres et partages, et au besoin financièrement pour les familles en difficulté financière</a:t>
            </a:r>
            <a:endParaRPr/>
          </a:p>
        </p:txBody>
      </p:sp>
      <p:sp>
        <p:nvSpPr>
          <p:cNvPr id="126" name="Google Shape;126;p3"/>
          <p:cNvSpPr txBox="1"/>
          <p:nvPr/>
        </p:nvSpPr>
        <p:spPr>
          <a:xfrm>
            <a:off x="5462574" y="3361151"/>
            <a:ext cx="1557162" cy="106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</a:pPr>
            <a:r>
              <a:rPr lang="fr-FR" sz="1600" b="1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Faire connaître la maladie</a:t>
            </a:r>
            <a:r>
              <a:rPr lang="fr-FR" sz="16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auprès de tous les professionnels de santé et du grand public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7092280" y="3361151"/>
            <a:ext cx="177537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</a:pPr>
            <a:r>
              <a:rPr lang="fr-FR" sz="1600" b="1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Favoriser l’insertion sociale et professionnelle 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des personnes en situation de handicap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28" name="Google Shape;128;p3" descr="Les aides aux vacances des enfants et leurs familles | Bienvenue sur Caf.f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6588" y="2015035"/>
            <a:ext cx="1121878" cy="123942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 txBox="1"/>
          <p:nvPr/>
        </p:nvSpPr>
        <p:spPr>
          <a:xfrm>
            <a:off x="3769630" y="3361151"/>
            <a:ext cx="1532387" cy="119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</a:pPr>
            <a:r>
              <a:rPr lang="fr-FR" sz="1600" b="1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Favoriser le diagnostic précoce 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pour un meilleur pronostic vital et visuel</a:t>
            </a:r>
            <a:endParaRPr/>
          </a:p>
        </p:txBody>
      </p:sp>
      <p:pic>
        <p:nvPicPr>
          <p:cNvPr id="130" name="Google Shape;13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43647" y="1988355"/>
            <a:ext cx="929560" cy="1026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  <p:sp>
        <p:nvSpPr>
          <p:cNvPr id="136" name="Google Shape;136;p4"/>
          <p:cNvSpPr txBox="1">
            <a:spLocks noGrp="1"/>
          </p:cNvSpPr>
          <p:nvPr>
            <p:ph type="ctrTitle"/>
          </p:nvPr>
        </p:nvSpPr>
        <p:spPr>
          <a:xfrm>
            <a:off x="4812042" y="2276872"/>
            <a:ext cx="4331958" cy="1468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 Medium"/>
              <a:buNone/>
            </a:pPr>
            <a:r>
              <a:rPr lang="fr-FR" sz="2800" b="1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QU’EST-CE-QUE LE RETINOBLASTOME ?</a:t>
            </a:r>
            <a:endParaRPr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title"/>
          </p:nvPr>
        </p:nvSpPr>
        <p:spPr>
          <a:xfrm>
            <a:off x="2339752" y="771524"/>
            <a:ext cx="612068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br>
              <a:rPr lang="fr-FR" b="1" dirty="0"/>
            </a:br>
            <a:r>
              <a:rPr lang="fr-FR" b="1" dirty="0">
                <a:solidFill>
                  <a:srgbClr val="0070C0"/>
                </a:solidFill>
              </a:rPr>
              <a:t>►LE RÉTINOBLASTOME : CANCER DE LA RETINE CHEZ LE JEUNE ENFANT</a:t>
            </a:r>
            <a:br>
              <a:rPr lang="fr-FR" dirty="0">
                <a:solidFill>
                  <a:srgbClr val="0070C0"/>
                </a:solidFill>
              </a:rPr>
            </a:br>
            <a:br>
              <a:rPr lang="fr-FR" dirty="0">
                <a:solidFill>
                  <a:srgbClr val="0070C0"/>
                </a:solidFill>
              </a:rPr>
            </a:br>
            <a:r>
              <a:rPr lang="fr-FR" sz="2000" dirty="0">
                <a:solidFill>
                  <a:srgbClr val="0070C0"/>
                </a:solidFill>
              </a:rPr>
              <a:t>une maladie complexe et encore peu connue </a:t>
            </a:r>
            <a:br>
              <a:rPr lang="fr-FR" dirty="0">
                <a:solidFill>
                  <a:srgbClr val="0070C0"/>
                </a:solidFill>
              </a:rPr>
            </a:br>
            <a:endParaRPr dirty="0">
              <a:solidFill>
                <a:srgbClr val="0070C0"/>
              </a:solidFill>
            </a:endParaRPr>
          </a:p>
        </p:txBody>
      </p:sp>
      <p:sp>
        <p:nvSpPr>
          <p:cNvPr id="142" name="Google Shape;142;p5"/>
          <p:cNvSpPr txBox="1">
            <a:spLocks noGrp="1"/>
          </p:cNvSpPr>
          <p:nvPr>
            <p:ph type="body" idx="4294967295"/>
          </p:nvPr>
        </p:nvSpPr>
        <p:spPr>
          <a:xfrm>
            <a:off x="323528" y="2021800"/>
            <a:ext cx="8903368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700" dirty="0"/>
          </a:p>
          <a:p>
            <a:pPr marL="402336" lvl="2" indent="-164592">
              <a:lnSpc>
                <a:spcPct val="12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fr-FR" sz="1800" b="0" dirty="0"/>
              <a:t>C’est un </a:t>
            </a:r>
            <a:r>
              <a:rPr lang="fr-FR" sz="1800" b="1" dirty="0">
                <a:solidFill>
                  <a:srgbClr val="0070C0"/>
                </a:solidFill>
              </a:rPr>
              <a:t>cancer rare</a:t>
            </a:r>
            <a:r>
              <a:rPr lang="fr-FR" sz="1800" b="0" dirty="0">
                <a:solidFill>
                  <a:srgbClr val="0070C0"/>
                </a:solidFill>
              </a:rPr>
              <a:t> </a:t>
            </a:r>
            <a:r>
              <a:rPr lang="fr-FR" sz="1800" b="1" dirty="0">
                <a:solidFill>
                  <a:srgbClr val="0070C0"/>
                </a:solidFill>
              </a:rPr>
              <a:t>de la rétine </a:t>
            </a:r>
            <a:r>
              <a:rPr lang="fr-FR" sz="1800" b="1" dirty="0"/>
              <a:t>: </a:t>
            </a:r>
            <a:r>
              <a:rPr lang="fr-FR" sz="1800" dirty="0"/>
              <a:t>Incidence : 1/15 000 à 20 000 naissances</a:t>
            </a:r>
          </a:p>
          <a:p>
            <a:pPr marL="402336" lvl="2" indent="-164592">
              <a:lnSpc>
                <a:spcPct val="12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fr-FR" sz="1800" dirty="0"/>
              <a:t>Elle intervient dans la </a:t>
            </a:r>
            <a:r>
              <a:rPr lang="fr-FR" sz="1800" b="1" dirty="0">
                <a:solidFill>
                  <a:srgbClr val="0070C0"/>
                </a:solidFill>
              </a:rPr>
              <a:t>petite enfance </a:t>
            </a:r>
            <a:r>
              <a:rPr lang="fr-FR" sz="1800" b="1" dirty="0"/>
              <a:t>et </a:t>
            </a:r>
            <a:r>
              <a:rPr lang="fr-FR" sz="1800" b="1" dirty="0">
                <a:solidFill>
                  <a:srgbClr val="0070C0"/>
                </a:solidFill>
              </a:rPr>
              <a:t>touche 1 œil ou les 2 yeux</a:t>
            </a:r>
          </a:p>
          <a:p>
            <a:pPr marL="402336" lvl="2" indent="-164592">
              <a:lnSpc>
                <a:spcPct val="12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fr-FR" sz="1800" b="0" dirty="0"/>
              <a:t>Les enfants atteints ont un risque de </a:t>
            </a:r>
            <a:r>
              <a:rPr lang="fr-FR" sz="1800" b="1" dirty="0">
                <a:solidFill>
                  <a:srgbClr val="0070C0"/>
                </a:solidFill>
              </a:rPr>
              <a:t>handicap visuel </a:t>
            </a:r>
          </a:p>
          <a:p>
            <a:pPr marL="402336" lvl="2" indent="-16459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fr-FR" sz="1800" b="0" dirty="0"/>
              <a:t>C’est une</a:t>
            </a:r>
            <a:r>
              <a:rPr lang="fr-FR" sz="1800" dirty="0"/>
              <a:t> maladie </a:t>
            </a:r>
            <a:r>
              <a:rPr lang="fr-FR" sz="1800" b="1" dirty="0">
                <a:solidFill>
                  <a:srgbClr val="0070C0"/>
                </a:solidFill>
              </a:rPr>
              <a:t>génétique</a:t>
            </a:r>
            <a:r>
              <a:rPr lang="fr-FR" sz="1800" dirty="0">
                <a:solidFill>
                  <a:srgbClr val="0070C0"/>
                </a:solidFill>
              </a:rPr>
              <a:t>, </a:t>
            </a:r>
            <a:r>
              <a:rPr lang="fr-FR" sz="1800" dirty="0"/>
              <a:t>souvent héréditaire</a:t>
            </a:r>
            <a:r>
              <a:rPr lang="fr-FR" sz="1800" b="0" dirty="0"/>
              <a:t>, avec un suivi familial nécessaire</a:t>
            </a:r>
          </a:p>
          <a:p>
            <a:pPr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r-FR" sz="1800" b="1" dirty="0">
                <a:solidFill>
                  <a:srgbClr val="0070C0"/>
                </a:solidFill>
              </a:rPr>
              <a:t>Une énucléation </a:t>
            </a:r>
            <a:r>
              <a:rPr lang="fr-FR" sz="1800" dirty="0"/>
              <a:t>est encore souvent proposée</a:t>
            </a:r>
          </a:p>
          <a:p>
            <a:pPr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sz="1800" b="0" dirty="0"/>
              <a:t> Dans certains cas, il existe un </a:t>
            </a:r>
            <a:r>
              <a:rPr lang="fr-FR" sz="1800" dirty="0"/>
              <a:t>risque de développer un </a:t>
            </a:r>
            <a:r>
              <a:rPr lang="fr-FR" sz="1800" b="1" dirty="0">
                <a:solidFill>
                  <a:srgbClr val="0070C0"/>
                </a:solidFill>
              </a:rPr>
              <a:t>second cancer</a:t>
            </a:r>
            <a:endParaRPr sz="1800" b="1" dirty="0">
              <a:solidFill>
                <a:srgbClr val="0070C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D6410D5-BECC-4439-AE30-680BBC96F5FA}"/>
              </a:ext>
            </a:extLst>
          </p:cNvPr>
          <p:cNvSpPr txBox="1"/>
          <p:nvPr/>
        </p:nvSpPr>
        <p:spPr>
          <a:xfrm>
            <a:off x="-324545" y="4814859"/>
            <a:ext cx="9141305" cy="1724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b="0" dirty="0"/>
              <a:t>Avec environ </a:t>
            </a:r>
            <a:r>
              <a:rPr lang="fr-FR" b="0" dirty="0">
                <a:solidFill>
                  <a:srgbClr val="0070C0"/>
                </a:solidFill>
              </a:rPr>
              <a:t>60 nouveaux cas </a:t>
            </a:r>
            <a:r>
              <a:rPr lang="fr-FR" b="0" dirty="0"/>
              <a:t>diagnostiqués par an en France </a:t>
            </a:r>
            <a:r>
              <a:rPr lang="fr-FR" b="0" dirty="0">
                <a:solidFill>
                  <a:srgbClr val="0070C0"/>
                </a:solidFill>
              </a:rPr>
              <a:t>avant l’âge de 5 ans, </a:t>
            </a:r>
            <a:r>
              <a:rPr lang="fr-FR" dirty="0"/>
              <a:t>Le rétinoblastome a cependant d’excellentes chances de guérison s’il est détecté à temps,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/>
              <a:t>D’où l’importance d’un </a:t>
            </a:r>
            <a:r>
              <a:rPr lang="fr-FR" dirty="0">
                <a:solidFill>
                  <a:srgbClr val="0070C0"/>
                </a:solidFill>
              </a:rPr>
              <a:t>diagnostic précoce et le rôle crucial des ophtalmologistes pour effectuer rapidement un fond d’œil en cas de suspicion</a:t>
            </a:r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3">
            <a:alphaModFix/>
          </a:blip>
          <a:srcRect l="23224" r="31887"/>
          <a:stretch/>
        </p:blipFill>
        <p:spPr>
          <a:xfrm>
            <a:off x="467544" y="348330"/>
            <a:ext cx="1584176" cy="185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92888" cy="836672"/>
          </a:xfrm>
        </p:spPr>
        <p:txBody>
          <a:bodyPr>
            <a:normAutofit fontScale="90000"/>
          </a:bodyPr>
          <a:lstStyle/>
          <a:p>
            <a:br>
              <a:rPr lang="fr-FR" b="1" dirty="0"/>
            </a:br>
            <a:r>
              <a:rPr lang="fr-FR" b="1" dirty="0">
                <a:solidFill>
                  <a:srgbClr val="0070C0"/>
                </a:solidFill>
              </a:rPr>
              <a:t>► 2 SIGNES cliniques </a:t>
            </a:r>
            <a:r>
              <a:rPr lang="fr-FR" sz="2200" b="1" dirty="0">
                <a:solidFill>
                  <a:srgbClr val="0070C0"/>
                </a:solidFill>
              </a:rPr>
              <a:t>peuvent alerter sur la présence possible d’un rétinoblastome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612758" y="1573165"/>
            <a:ext cx="2304256" cy="953851"/>
          </a:xfrm>
        </p:spPr>
        <p:txBody>
          <a:bodyPr>
            <a:normAutofit/>
          </a:bodyPr>
          <a:lstStyle/>
          <a:p>
            <a:pPr marL="0" indent="0" algn="ctr"/>
            <a:r>
              <a:rPr lang="fr-FR" sz="2200" dirty="0">
                <a:solidFill>
                  <a:srgbClr val="0070C0"/>
                </a:solidFill>
              </a:rPr>
              <a:t>Un strabisme persistant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99A464-1164-4443-9926-71730B5F9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349" y="1224487"/>
            <a:ext cx="2486549" cy="13265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8609239-C1C8-4610-8638-459C9AD5C7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" r="14536" b="2788"/>
          <a:stretch/>
        </p:blipFill>
        <p:spPr>
          <a:xfrm>
            <a:off x="6406057" y="3157880"/>
            <a:ext cx="2399147" cy="2238601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D590931-CB01-419B-A751-2992364685A6}"/>
              </a:ext>
            </a:extLst>
          </p:cNvPr>
          <p:cNvSpPr txBox="1">
            <a:spLocks/>
          </p:cNvSpPr>
          <p:nvPr/>
        </p:nvSpPr>
        <p:spPr>
          <a:xfrm>
            <a:off x="410213" y="1511701"/>
            <a:ext cx="2926704" cy="953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endParaRPr lang="fr-FR" sz="2200" dirty="0">
              <a:solidFill>
                <a:srgbClr val="0070C0"/>
              </a:solidFill>
            </a:endParaRPr>
          </a:p>
          <a:p>
            <a:pPr marL="0" indent="0" algn="ctr"/>
            <a:r>
              <a:rPr lang="fr-FR" sz="2200" dirty="0">
                <a:solidFill>
                  <a:srgbClr val="0070C0"/>
                </a:solidFill>
              </a:rPr>
              <a:t>Une « </a:t>
            </a:r>
            <a:r>
              <a:rPr lang="fr-FR" sz="2200" dirty="0" err="1">
                <a:solidFill>
                  <a:srgbClr val="0070C0"/>
                </a:solidFill>
              </a:rPr>
              <a:t>leucocorie</a:t>
            </a:r>
            <a:r>
              <a:rPr lang="fr-FR" sz="2200" dirty="0">
                <a:solidFill>
                  <a:srgbClr val="0070C0"/>
                </a:solidFill>
              </a:rPr>
              <a:t> »</a:t>
            </a:r>
            <a:r>
              <a:rPr lang="fr-FR" sz="2200" b="0" dirty="0"/>
              <a:t> </a:t>
            </a:r>
            <a:r>
              <a:rPr lang="fr-FR" sz="2000" b="0" dirty="0"/>
              <a:t>(reflet blanc dans la pupille parfois visible sur des photos au flash)</a:t>
            </a:r>
            <a:endParaRPr lang="fr-FR" sz="2200" b="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087DA10-18FD-4FF0-BBC4-97E0ECC224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" t="27656" r="33654" b="13929"/>
          <a:stretch/>
        </p:blipFill>
        <p:spPr>
          <a:xfrm rot="5400000">
            <a:off x="3514446" y="3183615"/>
            <a:ext cx="2802932" cy="218713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988B45E-188D-4E14-A5FC-15377F2B31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7" t="19281" r="38906" b="62163"/>
          <a:stretch/>
        </p:blipFill>
        <p:spPr>
          <a:xfrm>
            <a:off x="350447" y="4147846"/>
            <a:ext cx="3091879" cy="11947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2857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5000">
        <p159:morph option="byObject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4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D91E2B7-4366-4DD1-8A73-592D3081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D3D5-8A2F-4C08-B499-7DD585C89801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B15B9E6-6A3B-4A51-96FD-7E93D7117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024" y="2180684"/>
            <a:ext cx="4221456" cy="1417691"/>
          </a:xfrm>
        </p:spPr>
        <p:txBody>
          <a:bodyPr/>
          <a:lstStyle/>
          <a:p>
            <a:r>
              <a:rPr lang="fr-FR" sz="3600" b="1" dirty="0"/>
              <a:t>Depuis près de 30 ans, RETINOSTOP SE MOBILISE</a:t>
            </a:r>
          </a:p>
        </p:txBody>
      </p:sp>
    </p:spTree>
    <p:extLst>
      <p:ext uri="{BB962C8B-B14F-4D97-AF65-F5344CB8AC3E}">
        <p14:creationId xmlns:p14="http://schemas.microsoft.com/office/powerpoint/2010/main" val="403477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20EE37-93FF-340B-AD77-5AF16497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b="1" dirty="0">
                <a:solidFill>
                  <a:srgbClr val="0070C0"/>
                </a:solidFill>
              </a:rPr>
              <a:t>Sur tout le territoire, grâce à nos bénévoles</a:t>
            </a:r>
          </a:p>
        </p:txBody>
      </p:sp>
      <p:pic>
        <p:nvPicPr>
          <p:cNvPr id="7" name="Image 6" descr="Une image contenant herbe, personne, football, groupe&#10;&#10;Description générée automatiquement">
            <a:extLst>
              <a:ext uri="{FF2B5EF4-FFF2-40B4-BE49-F238E27FC236}">
                <a16:creationId xmlns:a16="http://schemas.microsoft.com/office/drawing/2014/main" id="{16761781-15CF-CCCC-AE43-CB54663C76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29" y="4742305"/>
            <a:ext cx="2779647" cy="2084736"/>
          </a:xfrm>
          <a:prstGeom prst="rect">
            <a:avLst/>
          </a:prstGeom>
        </p:spPr>
      </p:pic>
      <p:pic>
        <p:nvPicPr>
          <p:cNvPr id="9" name="Image 8" descr="Une image contenant herbe, arbre, extérieur, personne&#10;&#10;Description générée automatiquement">
            <a:extLst>
              <a:ext uri="{FF2B5EF4-FFF2-40B4-BE49-F238E27FC236}">
                <a16:creationId xmlns:a16="http://schemas.microsoft.com/office/drawing/2014/main" id="{00FC307C-D869-DC64-85BB-D93FCEC778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2" r="88"/>
          <a:stretch/>
        </p:blipFill>
        <p:spPr>
          <a:xfrm>
            <a:off x="2853122" y="910113"/>
            <a:ext cx="2547489" cy="155504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83A3AD2-51EB-D9AC-9F8E-773EFA5BFB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60" y="4773264"/>
            <a:ext cx="1455974" cy="194129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4CE311F-4851-9D40-21F9-0C47B5788C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515" r="-924" b="23535"/>
          <a:stretch/>
        </p:blipFill>
        <p:spPr>
          <a:xfrm>
            <a:off x="341504" y="4850606"/>
            <a:ext cx="1531962" cy="1973216"/>
          </a:xfrm>
          <a:prstGeom prst="rect">
            <a:avLst/>
          </a:prstGeom>
        </p:spPr>
      </p:pic>
      <p:pic>
        <p:nvPicPr>
          <p:cNvPr id="14" name="Image 13" descr="Une image contenant texte, personne, vente&#10;&#10;Description générée automatiquement">
            <a:extLst>
              <a:ext uri="{FF2B5EF4-FFF2-40B4-BE49-F238E27FC236}">
                <a16:creationId xmlns:a16="http://schemas.microsoft.com/office/drawing/2014/main" id="{777BB697-2916-82BD-4B88-2C90798705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04" y="914400"/>
            <a:ext cx="2061961" cy="1546470"/>
          </a:xfrm>
          <a:prstGeom prst="rect">
            <a:avLst/>
          </a:prstGeom>
        </p:spPr>
      </p:pic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60DF1FB3-110E-ECF1-34E3-C05F5591D2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07" y="4766251"/>
            <a:ext cx="1460373" cy="2060790"/>
          </a:xfrm>
          <a:prstGeom prst="rect">
            <a:avLst/>
          </a:prstGeom>
        </p:spPr>
      </p:pic>
      <p:pic>
        <p:nvPicPr>
          <p:cNvPr id="19" name="Image 18" descr="Une image contenant personne, groupe, intérieur, posant&#10;&#10;Description générée automatiquement">
            <a:extLst>
              <a:ext uri="{FF2B5EF4-FFF2-40B4-BE49-F238E27FC236}">
                <a16:creationId xmlns:a16="http://schemas.microsoft.com/office/drawing/2014/main" id="{000D98EA-F35F-A9AA-0E08-A0AC6FEA2F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829" y="2717217"/>
            <a:ext cx="2711472" cy="183409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C13445D-7499-9D94-2631-E06147B8009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3"/>
          <a:stretch/>
        </p:blipFill>
        <p:spPr>
          <a:xfrm>
            <a:off x="5850268" y="910113"/>
            <a:ext cx="2393033" cy="15789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22286FA-3923-196D-AB33-64898855B09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9"/>
          <a:stretch/>
        </p:blipFill>
        <p:spPr>
          <a:xfrm>
            <a:off x="3248462" y="2909990"/>
            <a:ext cx="1756807" cy="1545749"/>
          </a:xfrm>
          <a:prstGeom prst="rect">
            <a:avLst/>
          </a:prstGeom>
        </p:spPr>
      </p:pic>
      <p:pic>
        <p:nvPicPr>
          <p:cNvPr id="3" name="Image 2" descr="Une image contenant personne, gens, groupe, foule&#10;&#10;Description générée automatiquement">
            <a:extLst>
              <a:ext uri="{FF2B5EF4-FFF2-40B4-BE49-F238E27FC236}">
                <a16:creationId xmlns:a16="http://schemas.microsoft.com/office/drawing/2014/main" id="{AE5CA9D1-0236-CB12-980C-58A73FA6BDE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04" y="2734928"/>
            <a:ext cx="2451653" cy="18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98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>
            <a:spLocks noGrp="1"/>
          </p:cNvSpPr>
          <p:nvPr>
            <p:ph type="title"/>
          </p:nvPr>
        </p:nvSpPr>
        <p:spPr>
          <a:xfrm>
            <a:off x="822960" y="551988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Libre Franklin Medium"/>
              <a:buNone/>
            </a:pPr>
            <a:r>
              <a:rPr lang="fr-FR" b="1" dirty="0">
                <a:solidFill>
                  <a:srgbClr val="0070C0"/>
                </a:solidFill>
              </a:rPr>
              <a:t>IMPORTANCE DE L’INFORMATION</a:t>
            </a:r>
            <a:endParaRPr dirty="0"/>
          </a:p>
        </p:txBody>
      </p:sp>
      <p:sp>
        <p:nvSpPr>
          <p:cNvPr id="190" name="Google Shape;190;p9"/>
          <p:cNvSpPr txBox="1">
            <a:spLocks noGrp="1"/>
          </p:cNvSpPr>
          <p:nvPr>
            <p:ph type="body" idx="4294967295"/>
          </p:nvPr>
        </p:nvSpPr>
        <p:spPr>
          <a:xfrm>
            <a:off x="790104" y="1412776"/>
            <a:ext cx="7553795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000" dirty="0">
                <a:solidFill>
                  <a:srgbClr val="0070C0"/>
                </a:solidFill>
              </a:rPr>
              <a:t>BUT</a:t>
            </a:r>
            <a:endParaRPr sz="1800" dirty="0">
              <a:solidFill>
                <a:srgbClr val="0070C0"/>
              </a:solidFill>
            </a:endParaRPr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1800" b="0" dirty="0"/>
              <a:t>Limiter </a:t>
            </a:r>
            <a:r>
              <a:rPr lang="fr-FR" sz="1800" dirty="0"/>
              <a:t>l’errance médicale</a:t>
            </a:r>
            <a:endParaRPr dirty="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1800" b="0" dirty="0"/>
              <a:t>Favoriser un </a:t>
            </a:r>
            <a:r>
              <a:rPr lang="fr-FR" sz="1800" dirty="0"/>
              <a:t>diagnostic précoce </a:t>
            </a:r>
            <a:endParaRPr dirty="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1800" b="0" dirty="0"/>
              <a:t>Améliorer le </a:t>
            </a:r>
            <a:r>
              <a:rPr lang="fr-FR" sz="1800" dirty="0"/>
              <a:t>pronostic vital et visuel </a:t>
            </a:r>
            <a:r>
              <a:rPr lang="fr-FR" sz="1800" b="0" dirty="0"/>
              <a:t>de l’enfant et limiter le handicap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00" b="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000" dirty="0">
                <a:solidFill>
                  <a:srgbClr val="0070C0"/>
                </a:solidFill>
              </a:rPr>
              <a:t>MOYENS</a:t>
            </a:r>
            <a:endParaRPr sz="1800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1800" b="0" dirty="0"/>
              <a:t>Information des professionnels de santé et du grand public sur les spécificités du rétinoblastome par:</a:t>
            </a:r>
            <a:endParaRPr dirty="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1800" b="0" dirty="0"/>
              <a:t>des participations à des </a:t>
            </a:r>
            <a:r>
              <a:rPr lang="fr-FR" sz="1800" dirty="0"/>
              <a:t>congrès</a:t>
            </a:r>
            <a:r>
              <a:rPr lang="fr-FR" sz="1800" b="0" dirty="0"/>
              <a:t>, des conférences-débats, des rencontres inter-associatives, des réunions nationales …</a:t>
            </a:r>
            <a:endParaRPr dirty="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1800" b="0" dirty="0"/>
              <a:t>une </a:t>
            </a:r>
            <a:r>
              <a:rPr lang="fr-FR" sz="1800" dirty="0"/>
              <a:t>présence médiatique </a:t>
            </a:r>
            <a:r>
              <a:rPr lang="fr-FR" sz="1800" b="0" dirty="0"/>
              <a:t>lors de nos manifestations (presse, TV Radio)</a:t>
            </a:r>
            <a:endParaRPr dirty="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1800" b="0" dirty="0"/>
              <a:t>la </a:t>
            </a:r>
            <a:r>
              <a:rPr lang="fr-FR" sz="1800" dirty="0"/>
              <a:t>diffusion de l’information </a:t>
            </a:r>
            <a:r>
              <a:rPr lang="fr-FR" sz="1800" b="0" dirty="0"/>
              <a:t>par le biais de nos outils de communication</a:t>
            </a:r>
            <a:endParaRPr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Personnalisé 3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FC000"/>
      </a:accent2>
      <a:accent3>
        <a:srgbClr val="0070C0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833</Words>
  <Application>Microsoft Office PowerPoint</Application>
  <PresentationFormat>Affichage à l'écran (4:3)</PresentationFormat>
  <Paragraphs>103</Paragraphs>
  <Slides>16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Calibri</vt:lpstr>
      <vt:lpstr>Franklin Gothic Book</vt:lpstr>
      <vt:lpstr>Franklin Gothic Medium</vt:lpstr>
      <vt:lpstr>Libre Franklin</vt:lpstr>
      <vt:lpstr>Libre Franklin Medium</vt:lpstr>
      <vt:lpstr>Wingdings</vt:lpstr>
      <vt:lpstr>Angles</vt:lpstr>
      <vt:lpstr>Rétinostop  L’ASSOCIATION Francaise sur le rétinoblastome</vt:lpstr>
      <vt:lpstr>l’association</vt:lpstr>
      <vt:lpstr>LES 5 OBJECTIFS DE RETINOSTOP</vt:lpstr>
      <vt:lpstr>QU’EST-CE-QUE LE RETINOBLASTOME ?</vt:lpstr>
      <vt:lpstr> ►LE RÉTINOBLASTOME : CANCER DE LA RETINE CHEZ LE JEUNE ENFANT  une maladie complexe et encore peu connue  </vt:lpstr>
      <vt:lpstr> ► 2 SIGNES cliniques peuvent alerter sur la présence possible d’un rétinoblastome </vt:lpstr>
      <vt:lpstr>Depuis près de 30 ans, RETINOSTOP SE MOBILISE</vt:lpstr>
      <vt:lpstr>Sur tout le territoire, grâce à nos bénévoles</vt:lpstr>
      <vt:lpstr>IMPORTANCE DE L’INFORMATION</vt:lpstr>
      <vt:lpstr>NOS OUTILS DE COMMUNICATION</vt:lpstr>
      <vt:lpstr>TINO, notre mascotte change de look</vt:lpstr>
      <vt:lpstr>LES RESSOURCES DE RETINOSTOP</vt:lpstr>
      <vt:lpstr>CAMPAGNE nationale : PARVIS DE LA DEFENSE  27 et 28 septembre  2023 WANTED RETINOBLASTOME  VOLEUR DE VUE - VOLEUR DE VIE</vt:lpstr>
      <vt:lpstr>QUELLES ACTIONS POUR ATTEINDRE CES CIBLES?</vt:lpstr>
      <vt:lpstr>MERCI Pour votre générosité !</vt:lpstr>
      <vt:lpstr>    www.retinostop.org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Rétinostop Association française sur le rétinoblastome</dc:title>
  <dc:creator>catherine</dc:creator>
  <cp:lastModifiedBy>Isabelle Edlinger</cp:lastModifiedBy>
  <cp:revision>188</cp:revision>
  <cp:lastPrinted>2014-12-05T15:39:40Z</cp:lastPrinted>
  <dcterms:created xsi:type="dcterms:W3CDTF">2014-06-16T13:01:04Z</dcterms:created>
  <dcterms:modified xsi:type="dcterms:W3CDTF">2023-09-20T18:36:21Z</dcterms:modified>
</cp:coreProperties>
</file>