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4"/>
  </p:notesMasterIdLst>
  <p:handoutMasterIdLst>
    <p:handoutMasterId r:id="rId55"/>
  </p:handoutMasterIdLst>
  <p:sldIdLst>
    <p:sldId id="256" r:id="rId2"/>
    <p:sldId id="441" r:id="rId3"/>
    <p:sldId id="496" r:id="rId4"/>
    <p:sldId id="455" r:id="rId5"/>
    <p:sldId id="467" r:id="rId6"/>
    <p:sldId id="489" r:id="rId7"/>
    <p:sldId id="490" r:id="rId8"/>
    <p:sldId id="491" r:id="rId9"/>
    <p:sldId id="492" r:id="rId10"/>
    <p:sldId id="468" r:id="rId11"/>
    <p:sldId id="469" r:id="rId12"/>
    <p:sldId id="493" r:id="rId13"/>
    <p:sldId id="494" r:id="rId14"/>
    <p:sldId id="470" r:id="rId15"/>
    <p:sldId id="495" r:id="rId16"/>
    <p:sldId id="263" r:id="rId17"/>
    <p:sldId id="262" r:id="rId18"/>
    <p:sldId id="265" r:id="rId19"/>
    <p:sldId id="266" r:id="rId20"/>
    <p:sldId id="268" r:id="rId21"/>
    <p:sldId id="471" r:id="rId22"/>
    <p:sldId id="472" r:id="rId23"/>
    <p:sldId id="486" r:id="rId24"/>
    <p:sldId id="473" r:id="rId25"/>
    <p:sldId id="497" r:id="rId26"/>
    <p:sldId id="498" r:id="rId27"/>
    <p:sldId id="499" r:id="rId28"/>
    <p:sldId id="505" r:id="rId29"/>
    <p:sldId id="506" r:id="rId30"/>
    <p:sldId id="507" r:id="rId31"/>
    <p:sldId id="504" r:id="rId32"/>
    <p:sldId id="508" r:id="rId33"/>
    <p:sldId id="501" r:id="rId34"/>
    <p:sldId id="500" r:id="rId35"/>
    <p:sldId id="502" r:id="rId36"/>
    <p:sldId id="503" r:id="rId37"/>
    <p:sldId id="465" r:id="rId38"/>
    <p:sldId id="474" r:id="rId39"/>
    <p:sldId id="487" r:id="rId40"/>
    <p:sldId id="475" r:id="rId41"/>
    <p:sldId id="476" r:id="rId42"/>
    <p:sldId id="478" r:id="rId43"/>
    <p:sldId id="477" r:id="rId44"/>
    <p:sldId id="479" r:id="rId45"/>
    <p:sldId id="466" r:id="rId46"/>
    <p:sldId id="480" r:id="rId47"/>
    <p:sldId id="481" r:id="rId48"/>
    <p:sldId id="482" r:id="rId49"/>
    <p:sldId id="483" r:id="rId50"/>
    <p:sldId id="484" r:id="rId51"/>
    <p:sldId id="485" r:id="rId52"/>
    <p:sldId id="488" r:id="rId5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277"/>
    <a:srgbClr val="003366"/>
    <a:srgbClr val="FF6600"/>
    <a:srgbClr val="46F457"/>
    <a:srgbClr val="00FF00"/>
    <a:srgbClr val="FFFF99"/>
    <a:srgbClr val="7220A4"/>
    <a:srgbClr val="1B0278"/>
    <a:srgbClr val="523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63" autoAdjust="0"/>
    <p:restoredTop sz="86626" autoAdjust="0"/>
  </p:normalViewPr>
  <p:slideViewPr>
    <p:cSldViewPr>
      <p:cViewPr>
        <p:scale>
          <a:sx n="78" d="100"/>
          <a:sy n="78" d="100"/>
        </p:scale>
        <p:origin x="690" y="30"/>
      </p:cViewPr>
      <p:guideLst>
        <p:guide orient="horz" pos="2160"/>
        <p:guide pos="18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84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>
            <a:lvl1pPr defTabSz="923804"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>
            <a:lvl1pPr algn="r" defTabSz="923804"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b" anchorCtr="0" compatLnSpc="1">
            <a:prstTxWarp prst="textNoShape">
              <a:avLst/>
            </a:prstTxWarp>
          </a:bodyPr>
          <a:lstStyle>
            <a:lvl1pPr defTabSz="923804"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b" anchorCtr="0" compatLnSpc="1">
            <a:prstTxWarp prst="textNoShape">
              <a:avLst/>
            </a:prstTxWarp>
          </a:bodyPr>
          <a:lstStyle>
            <a:lvl1pPr algn="r" defTabSz="923804">
              <a:defRPr sz="1300"/>
            </a:lvl1pPr>
          </a:lstStyle>
          <a:p>
            <a:pPr>
              <a:defRPr/>
            </a:pPr>
            <a:fld id="{57FA5FB6-F55C-43F2-A8A2-B1BF64B5F3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50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>
            <a:lvl1pPr defTabSz="923804"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4" y="0"/>
            <a:ext cx="29194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>
            <a:lvl1pPr algn="r" defTabSz="923804"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5175"/>
            <a:ext cx="4899025" cy="3675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9" y="4746625"/>
            <a:ext cx="499268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7050"/>
            <a:ext cx="29178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b" anchorCtr="0" compatLnSpc="1">
            <a:prstTxWarp prst="textNoShape">
              <a:avLst/>
            </a:prstTxWarp>
          </a:bodyPr>
          <a:lstStyle>
            <a:lvl1pPr defTabSz="923804">
              <a:defRPr sz="1300" dirty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4" y="9417050"/>
            <a:ext cx="29194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4" rIns="92328" bIns="46164" numCol="1" anchor="b" anchorCtr="0" compatLnSpc="1">
            <a:prstTxWarp prst="textNoShape">
              <a:avLst/>
            </a:prstTxWarp>
          </a:bodyPr>
          <a:lstStyle>
            <a:lvl1pPr algn="r" defTabSz="923804">
              <a:defRPr sz="1300"/>
            </a:lvl1pPr>
          </a:lstStyle>
          <a:p>
            <a:pPr>
              <a:defRPr/>
            </a:pPr>
            <a:fld id="{E588F5FE-93F0-46D9-90F4-5B51DCA723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837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e.umbc.edu/courses/471/papers/turing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A3B41"/>
                </a:solidFill>
                <a:effectLst/>
                <a:latin typeface="Lora"/>
              </a:rPr>
              <a:t>Less than a decade after breaking the Nazi encryption machine Enigma and helping the Allied Forces win World War II, mathematician Alan Turing changed history a second time with a simple question: "Can machines think?" </a:t>
            </a:r>
            <a:br>
              <a:rPr lang="en-US" b="0" i="0" dirty="0">
                <a:solidFill>
                  <a:srgbClr val="3A3B41"/>
                </a:solidFill>
                <a:effectLst/>
                <a:latin typeface="Lora"/>
              </a:rPr>
            </a:br>
            <a:r>
              <a:rPr lang="en-US" b="0" i="0" dirty="0">
                <a:solidFill>
                  <a:srgbClr val="3A3B41"/>
                </a:solidFill>
                <a:effectLst/>
                <a:latin typeface="Lora"/>
              </a:rPr>
              <a:t>Turing's paper "</a:t>
            </a:r>
            <a:r>
              <a:rPr lang="en-US" b="0" i="0" u="none" strike="noStrike" dirty="0">
                <a:solidFill>
                  <a:srgbClr val="3A3B41"/>
                </a:solidFill>
                <a:effectLst/>
                <a:latin typeface="Lora"/>
                <a:hlinkClick r:id="rId3"/>
              </a:rPr>
              <a:t>Computing Machinery and Intelligence</a:t>
            </a:r>
            <a:r>
              <a:rPr lang="en-US" b="0" i="0" dirty="0">
                <a:solidFill>
                  <a:srgbClr val="3A3B41"/>
                </a:solidFill>
                <a:effectLst/>
                <a:latin typeface="Lora"/>
              </a:rPr>
              <a:t>" (1950), and it's subsequent Turing Test, established the fundamental goal and vision of artificial intelligence.   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DA937-4A5E-480F-8BF6-A61109CD778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84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Neurones</a:t>
            </a:r>
            <a:r>
              <a:rPr lang="en-US" dirty="0"/>
              <a:t> : simply a sum of weighted input transformed by an activation function. Then back propagation of error to change weight (learning process). Convergence of network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DA937-4A5E-480F-8BF6-A61109CD778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32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otaryparisconcorde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D3277"/>
          </a:solidFill>
          <a:ln w="9525">
            <a:solidFill>
              <a:srgbClr val="9AAED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-3175" y="0"/>
            <a:ext cx="9144000" cy="123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409"/>
              </a:cxn>
              <a:cxn ang="0">
                <a:pos x="2875" y="763"/>
              </a:cxn>
              <a:cxn ang="0">
                <a:pos x="2" y="403"/>
              </a:cxn>
              <a:cxn ang="0">
                <a:pos x="0" y="0"/>
              </a:cxn>
            </a:cxnLst>
            <a:rect l="0" t="0" r="r" b="b"/>
            <a:pathLst>
              <a:path w="5760" h="776">
                <a:moveTo>
                  <a:pt x="0" y="0"/>
                </a:moveTo>
                <a:lnTo>
                  <a:pt x="5760" y="0"/>
                </a:lnTo>
                <a:lnTo>
                  <a:pt x="5760" y="409"/>
                </a:lnTo>
                <a:cubicBezTo>
                  <a:pt x="5280" y="536"/>
                  <a:pt x="4120" y="750"/>
                  <a:pt x="2875" y="763"/>
                </a:cubicBezTo>
                <a:cubicBezTo>
                  <a:pt x="1630" y="776"/>
                  <a:pt x="480" y="530"/>
                  <a:pt x="2" y="40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AAED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933575"/>
          </a:xfrm>
        </p:spPr>
        <p:txBody>
          <a:bodyPr lIns="91440" tIns="45720" rIns="91440" bIns="45720" anchor="b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2875"/>
            <a:ext cx="6400800" cy="2428875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09550" y="6629400"/>
            <a:ext cx="8553450" cy="2286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  <p:pic>
        <p:nvPicPr>
          <p:cNvPr id="12" name="Picture 2">
            <a:hlinkClick r:id="rId2"/>
            <a:extLst>
              <a:ext uri="{FF2B5EF4-FFF2-40B4-BE49-F238E27FC236}">
                <a16:creationId xmlns:a16="http://schemas.microsoft.com/office/drawing/2014/main" id="{07ABFF7D-7342-4A8F-8F33-5A54372757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95" y="4118952"/>
            <a:ext cx="1357980" cy="20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Rotary Wheel - Rotary Haddenham and District">
            <a:extLst>
              <a:ext uri="{FF2B5EF4-FFF2-40B4-BE49-F238E27FC236}">
                <a16:creationId xmlns:a16="http://schemas.microsoft.com/office/drawing/2014/main" id="{5D7BBE99-A470-79F6-CA94-9EEE210FFE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07" y="80574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572E-4775-46F5-BC46-561C1DC6FBF4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D1BB486-D5E4-1C38-616D-B8B0A844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45350" y="0"/>
            <a:ext cx="1898650" cy="659765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47813" y="0"/>
            <a:ext cx="5545137" cy="65976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0C22-DFD4-4E2A-BCBB-3C7EAFA46729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854F491-9099-DBEA-644F-821E04B8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62071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584325" y="836613"/>
            <a:ext cx="3703638" cy="5761037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40363" y="836613"/>
            <a:ext cx="3703637" cy="57610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7632-FE8D-41EB-B004-52F21D0F4121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7EA4404-FF56-05C2-3BD8-8B4AC63F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– diapo avec contenu de premier niv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 descr="CONFIDENTIAL_TAG_0xFFEE"/>
          <p:cNvSpPr txBox="1"/>
          <p:nvPr userDrawn="1"/>
        </p:nvSpPr>
        <p:spPr bwMode="auto">
          <a:xfrm>
            <a:off x="5915025" y="6515100"/>
            <a:ext cx="1684338" cy="16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 sz="1100" dirty="0">
              <a:solidFill>
                <a:srgbClr val="666666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defRPr/>
            </a:lvl1pPr>
          </a:lstStyle>
          <a:p>
            <a:r>
              <a:rPr lang="fr-FR" noProof="0"/>
              <a:t>Cliquez pour modifier le style du titre</a:t>
            </a:r>
            <a:endParaRPr lang="en-GB" noProof="0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89829"/>
            <a:ext cx="8250237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 baseline="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 baseline="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None/>
              <a:defRPr sz="105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183063" y="6516688"/>
            <a:ext cx="777875" cy="241300"/>
          </a:xfrm>
        </p:spPr>
        <p:txBody>
          <a:bodyPr wrap="none" lIns="0" tIns="0" rIns="0" bIns="0">
            <a:noAutofit/>
          </a:bodyPr>
          <a:lstStyle>
            <a:lvl1pPr algn="ctr">
              <a:defRPr lang="en-GB" sz="1100" kern="1200" noProof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76A94FF-9021-4AF4-858E-4706D787C70F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A014BB7-8F28-ADA5-0F4A-9BEEC516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A2CD-235E-4844-865B-E22BAAC8FDA2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DC6E-72C1-47B9-800C-0DFA8FE38087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0FB042F-923B-6640-3328-1D30E342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84325" y="836613"/>
            <a:ext cx="3703638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0363" y="836613"/>
            <a:ext cx="3703637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457A-DB19-41C5-BEBA-8EEB4364768D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0E3957E-EA23-E4A5-4C94-73CC0A6F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EF9B-AA1F-435D-AE9D-14EC8CD0495E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3585CCBA-89ED-E68B-1CA1-9BF7C1C8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13A0-3A58-4020-9D7C-96B89893F30E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C7092-65ED-D5EA-3B33-F196218F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9D18-8054-4484-9AAB-A953465770B7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F508E56-A199-7E1D-19B5-BE9BA31E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E774-282D-4C4C-84D1-A1CCC7D3CE51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3506B05-D528-12B9-4D51-4192B0D79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FD83-DC77-43DB-8F07-067D80F8B107}" type="slidenum">
              <a:rPr lang="fr-FR"/>
              <a:pPr>
                <a:defRPr/>
              </a:pPr>
              <a:t>‹N°›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9FA92DF-0884-D642-7521-7D267168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6858000" cy="2286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 sz="1000" dirty="0"/>
              <a:t>LE ROTARY CLUB PARIS CONCORDE – </a:t>
            </a:r>
            <a:r>
              <a:rPr lang="fr-FR" sz="1000" b="0" dirty="0">
                <a:latin typeface="raleway" pitchFamily="2" charset="0"/>
              </a:rPr>
              <a:t>Concordia omnium </a:t>
            </a:r>
            <a:r>
              <a:rPr lang="fr-FR" sz="1000" b="0" dirty="0" err="1">
                <a:latin typeface="raleway" pitchFamily="2" charset="0"/>
              </a:rPr>
              <a:t>hominum</a:t>
            </a:r>
            <a:r>
              <a:rPr lang="fr-FR" sz="1000" b="0" dirty="0">
                <a:latin typeface="raleway" pitchFamily="2" charset="0"/>
              </a:rPr>
              <a:t> </a:t>
            </a:r>
            <a:endParaRPr lang="fr-FR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rotaryparisconcord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reeform 2"/>
          <p:cNvSpPr>
            <a:spLocks/>
          </p:cNvSpPr>
          <p:nvPr userDrawn="1"/>
        </p:nvSpPr>
        <p:spPr bwMode="auto">
          <a:xfrm>
            <a:off x="1331913" y="0"/>
            <a:ext cx="7812087" cy="64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409"/>
              </a:cxn>
              <a:cxn ang="0">
                <a:pos x="2875" y="763"/>
              </a:cxn>
              <a:cxn ang="0">
                <a:pos x="2" y="403"/>
              </a:cxn>
              <a:cxn ang="0">
                <a:pos x="0" y="0"/>
              </a:cxn>
            </a:cxnLst>
            <a:rect l="0" t="0" r="r" b="b"/>
            <a:pathLst>
              <a:path w="5760" h="776">
                <a:moveTo>
                  <a:pt x="0" y="0"/>
                </a:moveTo>
                <a:lnTo>
                  <a:pt x="5760" y="0"/>
                </a:lnTo>
                <a:lnTo>
                  <a:pt x="5760" y="409"/>
                </a:lnTo>
                <a:cubicBezTo>
                  <a:pt x="5280" y="536"/>
                  <a:pt x="4120" y="750"/>
                  <a:pt x="2875" y="763"/>
                </a:cubicBezTo>
                <a:cubicBezTo>
                  <a:pt x="1630" y="776"/>
                  <a:pt x="480" y="530"/>
                  <a:pt x="2" y="403"/>
                </a:cubicBezTo>
                <a:lnTo>
                  <a:pt x="0" y="0"/>
                </a:lnTo>
                <a:close/>
              </a:path>
            </a:pathLst>
          </a:custGeom>
          <a:solidFill>
            <a:srgbClr val="0D3277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469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34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 flipV="1">
            <a:off x="1692275" y="0"/>
            <a:ext cx="0" cy="6619875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836613"/>
            <a:ext cx="74517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610350"/>
            <a:ext cx="1247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fld id="{EB7F471C-640D-481B-AD59-CA132EA8833E}" type="slidenum">
              <a:rPr lang="fr-FR"/>
              <a:pPr>
                <a:defRPr/>
              </a:pPr>
              <a:t>‹N°›</a:t>
            </a:fld>
            <a:endParaRPr lang="fr-FR" sz="1400" dirty="0">
              <a:latin typeface="Times" pitchFamily="18" charset="0"/>
            </a:endParaRP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8421"/>
            <a:ext cx="6648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 dirty="0">
                <a:solidFill>
                  <a:srgbClr val="003366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ROTARY CLUB PARIS CONCORDE –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Concordia omnium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hominum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0" y="6619875"/>
            <a:ext cx="91440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4697" name="Line 9"/>
          <p:cNvSpPr>
            <a:spLocks noChangeShapeType="1"/>
          </p:cNvSpPr>
          <p:nvPr userDrawn="1"/>
        </p:nvSpPr>
        <p:spPr bwMode="auto">
          <a:xfrm>
            <a:off x="0" y="6609242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4698" name="Text Box 10"/>
          <p:cNvSpPr txBox="1">
            <a:spLocks noChangeArrowheads="1"/>
          </p:cNvSpPr>
          <p:nvPr userDrawn="1"/>
        </p:nvSpPr>
        <p:spPr bwMode="auto">
          <a:xfrm>
            <a:off x="120727" y="1598983"/>
            <a:ext cx="1584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/>
          <a:lstStyle/>
          <a:p>
            <a:pPr marL="261938" indent="-261938" eaLnBrk="0" hangingPunct="0">
              <a:defRPr/>
            </a:pPr>
            <a:endParaRPr lang="fr-FR" sz="900" b="1" dirty="0">
              <a:solidFill>
                <a:srgbClr val="0070C0"/>
              </a:solidFill>
            </a:endParaRPr>
          </a:p>
          <a:p>
            <a:pPr marL="381000" lvl="1" indent="-381000" eaLnBrk="0" hangingPunct="0">
              <a:lnSpc>
                <a:spcPct val="130000"/>
              </a:lnSpc>
              <a:spcAft>
                <a:spcPct val="10000"/>
              </a:spcAft>
              <a:buClr>
                <a:srgbClr val="003366"/>
              </a:buClr>
              <a:defRPr/>
            </a:pPr>
            <a:endParaRPr lang="fr-FR" sz="900" b="1" dirty="0">
              <a:solidFill>
                <a:srgbClr val="0070C0"/>
              </a:solidFill>
            </a:endParaRPr>
          </a:p>
          <a:p>
            <a:pPr marL="381000" lvl="1" indent="-381000" eaLnBrk="0" hangingPunct="0">
              <a:lnSpc>
                <a:spcPct val="130000"/>
              </a:lnSpc>
              <a:spcAft>
                <a:spcPct val="10000"/>
              </a:spcAft>
              <a:buClr>
                <a:srgbClr val="003366"/>
              </a:buClr>
              <a:defRPr/>
            </a:pPr>
            <a:endParaRPr lang="fr-FR" sz="900" b="1" dirty="0">
              <a:solidFill>
                <a:srgbClr val="0070C0"/>
              </a:solidFill>
            </a:endParaRPr>
          </a:p>
          <a:p>
            <a:pPr marL="381000" lvl="1" indent="-381000" eaLnBrk="0" hangingPunct="0">
              <a:lnSpc>
                <a:spcPct val="130000"/>
              </a:lnSpc>
              <a:spcAft>
                <a:spcPct val="10000"/>
              </a:spcAft>
              <a:buClr>
                <a:srgbClr val="003366"/>
              </a:buClr>
              <a:defRPr/>
            </a:pP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0"/>
            <a:ext cx="75961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pic>
        <p:nvPicPr>
          <p:cNvPr id="1026" name="Picture 2">
            <a:hlinkClick r:id="rId15"/>
            <a:extLst>
              <a:ext uri="{FF2B5EF4-FFF2-40B4-BE49-F238E27FC236}">
                <a16:creationId xmlns:a16="http://schemas.microsoft.com/office/drawing/2014/main" id="{778A4C31-7A26-4FD7-C120-414F3D072E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4" y="188541"/>
            <a:ext cx="83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83" r:id="rId1"/>
    <p:sldLayoutId id="2147486584" r:id="rId2"/>
    <p:sldLayoutId id="2147486585" r:id="rId3"/>
    <p:sldLayoutId id="2147486586" r:id="rId4"/>
    <p:sldLayoutId id="2147486587" r:id="rId5"/>
    <p:sldLayoutId id="2147486588" r:id="rId6"/>
    <p:sldLayoutId id="2147486589" r:id="rId7"/>
    <p:sldLayoutId id="2147486590" r:id="rId8"/>
    <p:sldLayoutId id="2147486591" r:id="rId9"/>
    <p:sldLayoutId id="2147486592" r:id="rId10"/>
    <p:sldLayoutId id="2147486593" r:id="rId11"/>
    <p:sldLayoutId id="2147486594" r:id="rId12"/>
    <p:sldLayoutId id="214748659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81000" indent="-381000" algn="l" rtl="0" eaLnBrk="0" fontAlgn="base" hangingPunct="0">
        <a:lnSpc>
          <a:spcPct val="150000"/>
        </a:lnSpc>
        <a:spcBef>
          <a:spcPct val="20000"/>
        </a:spcBef>
        <a:spcAft>
          <a:spcPct val="10000"/>
        </a:spcAft>
        <a:buClr>
          <a:srgbClr val="003366"/>
        </a:buClr>
        <a:buFont typeface="Times" pitchFamily="18" charset="0"/>
        <a:buChar char="•"/>
        <a:defRPr sz="2800" b="1">
          <a:solidFill>
            <a:srgbClr val="003366"/>
          </a:solidFill>
          <a:latin typeface="+mn-lt"/>
          <a:ea typeface="+mn-ea"/>
          <a:cs typeface="+mn-cs"/>
        </a:defRPr>
      </a:lvl1pPr>
      <a:lvl2pPr marL="581025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SzPct val="130000"/>
        <a:buFont typeface="Times" pitchFamily="18" charset="0"/>
        <a:buChar char="•"/>
        <a:defRPr sz="2000">
          <a:solidFill>
            <a:srgbClr val="003366"/>
          </a:solidFill>
          <a:latin typeface="+mn-lt"/>
        </a:defRPr>
      </a:lvl2pPr>
      <a:lvl3pPr marL="769938" indent="-304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3366"/>
        </a:buClr>
        <a:buFont typeface="Times" pitchFamily="18" charset="0"/>
        <a:buChar char="-"/>
        <a:defRPr sz="1600">
          <a:solidFill>
            <a:srgbClr val="003366"/>
          </a:solidFill>
          <a:latin typeface="+mn-lt"/>
        </a:defRPr>
      </a:lvl3pPr>
      <a:lvl4pPr marL="1035050" indent="-2667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3366"/>
        </a:buClr>
        <a:buFont typeface="Times" pitchFamily="18" charset="0"/>
        <a:buChar char="•"/>
        <a:defRPr sz="1400">
          <a:solidFill>
            <a:srgbClr val="003366"/>
          </a:solidFill>
          <a:latin typeface="+mn-lt"/>
        </a:defRPr>
      </a:lvl4pPr>
      <a:lvl5pPr marL="1090613" indent="95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6600"/>
        </a:buClr>
        <a:buChar char="»"/>
        <a:defRPr sz="1400">
          <a:solidFill>
            <a:srgbClr val="003366"/>
          </a:solidFill>
          <a:latin typeface="+mn-lt"/>
        </a:defRPr>
      </a:lvl5pPr>
      <a:lvl6pPr marL="1547813" indent="952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06600"/>
        </a:buClr>
        <a:defRPr sz="1400">
          <a:solidFill>
            <a:srgbClr val="003366"/>
          </a:solidFill>
          <a:latin typeface="+mn-lt"/>
        </a:defRPr>
      </a:lvl6pPr>
      <a:lvl7pPr marL="2005013" indent="952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06600"/>
        </a:buClr>
        <a:defRPr sz="1400">
          <a:solidFill>
            <a:srgbClr val="003366"/>
          </a:solidFill>
          <a:latin typeface="+mn-lt"/>
        </a:defRPr>
      </a:lvl7pPr>
      <a:lvl8pPr marL="2462213" indent="952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06600"/>
        </a:buClr>
        <a:defRPr sz="1400">
          <a:solidFill>
            <a:srgbClr val="003366"/>
          </a:solidFill>
          <a:latin typeface="+mn-lt"/>
        </a:defRPr>
      </a:lvl8pPr>
      <a:lvl9pPr marL="2919413" indent="952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06600"/>
        </a:buClr>
        <a:defRPr sz="1400">
          <a:solidFill>
            <a:srgbClr val="0033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DzUT3ymw4?feature=oembed" TargetMode="External"/><Relationship Id="rId5" Type="http://schemas.openxmlformats.org/officeDocument/2006/relationships/hyperlink" Target="https://www.youtube.com/watch?v=rEDzUT3ymw4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dall-e/" TargetMode="External"/><Relationship Id="rId2" Type="http://schemas.openxmlformats.org/officeDocument/2006/relationships/hyperlink" Target="https://playground.tensorflow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ta.openai.com/playgroun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layground.tensorflow.org/#activation=tanh&amp;batchSize=10&amp;dataset=circle&amp;regDataset=reg-plane&amp;learningRate=0.03&amp;regularizationRate=0&amp;noise=0&amp;networkShape=4,2&amp;seed=0.30169&amp;showTestData=false&amp;discretize=false&amp;percTrainData=50&amp;x=true&amp;y=true&amp;xTimesY=false&amp;xSquared=false&amp;ySquared=false&amp;co" TargetMode="External"/><Relationship Id="rId2" Type="http://schemas.openxmlformats.org/officeDocument/2006/relationships/hyperlink" Target="https://playground.tensorflow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simovinstitute.org/neural-network-zoo/" TargetMode="External"/><Relationship Id="rId4" Type="http://schemas.openxmlformats.org/officeDocument/2006/relationships/hyperlink" Target="https://cs.stanford.edu/people/karpathy/convnetjs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wmf"/><Relationship Id="rId2" Type="http://schemas.openxmlformats.org/officeDocument/2006/relationships/video" Target="https://www.youtube.com/embed/X3_LD3R_Ygs?feature=oembed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beta.openai.com/playground" TargetMode="External"/><Relationship Id="rId4" Type="http://schemas.openxmlformats.org/officeDocument/2006/relationships/hyperlink" Target="https://openai.com/blog/dall-e/" TargetMode="External"/><Relationship Id="rId9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enso.rs/demos/fast-neural-style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tenso.rs/demos/rock-paper-scisso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ckdraw.withgoogle.com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teachablemachine.withgoogle.com/" TargetMode="External"/><Relationship Id="rId9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xperiments.withgoogle.com/ai/drum-machine/view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oxism.com/thing-transla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ffinelayer.com/pixsrv/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www.cs.toronto.edu/~graves/handwriting.cgi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yborg.tenso.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deeplearnjs.org/demos/performance_rnn/inde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sJ_AusntiU?feature=oembe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56xVlZ40M?feature=oembe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0z4FweCy4M?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XuK6gekU1Y?feature=oemb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xpRU5k-NEc?feature=oembe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YVf0bRgO5Q?feature=oembe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123.com/fr/actualites/hyundai-voitures-autonomes-premier-test-concluant/64371/" TargetMode="External"/><Relationship Id="rId2" Type="http://schemas.openxmlformats.org/officeDocument/2006/relationships/hyperlink" Target="https://www.auto123.com/fr/actualites/audi-a8-2019-premiere-mondiale/6382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yst%C3%A8me_informatique" TargetMode="External"/><Relationship Id="rId2" Type="http://schemas.openxmlformats.org/officeDocument/2006/relationships/hyperlink" Target="https://fr.wikipedia.org/wiki/Interface_(informatique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Voix_humaine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hyperlink" Target="#_Toc513635309"/><Relationship Id="rId21" Type="http://schemas.openxmlformats.org/officeDocument/2006/relationships/hyperlink" Target="#_Toc513635304"/><Relationship Id="rId42" Type="http://schemas.openxmlformats.org/officeDocument/2006/relationships/hyperlink" Target="#_Toc513635325"/><Relationship Id="rId47" Type="http://schemas.openxmlformats.org/officeDocument/2006/relationships/hyperlink" Target="#_Toc513635330"/><Relationship Id="rId63" Type="http://schemas.openxmlformats.org/officeDocument/2006/relationships/hyperlink" Target="#_Toc513635347"/><Relationship Id="rId68" Type="http://schemas.openxmlformats.org/officeDocument/2006/relationships/hyperlink" Target="#_Toc513635352"/><Relationship Id="rId7" Type="http://schemas.openxmlformats.org/officeDocument/2006/relationships/hyperlink" Target="#_Toc513635290"/><Relationship Id="rId71" Type="http://schemas.openxmlformats.org/officeDocument/2006/relationships/hyperlink" Target="#_Toc513635355"/><Relationship Id="rId2" Type="http://schemas.openxmlformats.org/officeDocument/2006/relationships/hyperlink" Target="#_Toc513635285"/><Relationship Id="rId16" Type="http://schemas.openxmlformats.org/officeDocument/2006/relationships/hyperlink" Target="#_Toc513635299"/><Relationship Id="rId29" Type="http://schemas.openxmlformats.org/officeDocument/2006/relationships/hyperlink" Target="#_Toc513635312"/><Relationship Id="rId11" Type="http://schemas.openxmlformats.org/officeDocument/2006/relationships/hyperlink" Target="#_Toc513635294"/><Relationship Id="rId24" Type="http://schemas.openxmlformats.org/officeDocument/2006/relationships/hyperlink" Target="#_Toc513635307"/><Relationship Id="rId32" Type="http://schemas.openxmlformats.org/officeDocument/2006/relationships/hyperlink" Target="#_Toc513635315"/><Relationship Id="rId37" Type="http://schemas.openxmlformats.org/officeDocument/2006/relationships/hyperlink" Target="#_Toc513635320"/><Relationship Id="rId40" Type="http://schemas.openxmlformats.org/officeDocument/2006/relationships/hyperlink" Target="#_Toc513635323"/><Relationship Id="rId45" Type="http://schemas.openxmlformats.org/officeDocument/2006/relationships/hyperlink" Target="#_Toc513635328"/><Relationship Id="rId53" Type="http://schemas.openxmlformats.org/officeDocument/2006/relationships/hyperlink" Target="#_Toc513635336"/><Relationship Id="rId58" Type="http://schemas.openxmlformats.org/officeDocument/2006/relationships/hyperlink" Target="#_Toc513635342"/><Relationship Id="rId66" Type="http://schemas.openxmlformats.org/officeDocument/2006/relationships/hyperlink" Target="#_Toc513635350"/><Relationship Id="rId5" Type="http://schemas.openxmlformats.org/officeDocument/2006/relationships/hyperlink" Target="#_Toc513635288"/><Relationship Id="rId61" Type="http://schemas.openxmlformats.org/officeDocument/2006/relationships/hyperlink" Target="#_Toc513635345"/><Relationship Id="rId19" Type="http://schemas.openxmlformats.org/officeDocument/2006/relationships/hyperlink" Target="#_Toc513635302"/><Relationship Id="rId14" Type="http://schemas.openxmlformats.org/officeDocument/2006/relationships/hyperlink" Target="#_Toc513635297"/><Relationship Id="rId22" Type="http://schemas.openxmlformats.org/officeDocument/2006/relationships/hyperlink" Target="#_Toc513635305"/><Relationship Id="rId27" Type="http://schemas.openxmlformats.org/officeDocument/2006/relationships/hyperlink" Target="#_Toc513635310"/><Relationship Id="rId30" Type="http://schemas.openxmlformats.org/officeDocument/2006/relationships/hyperlink" Target="#_Toc513635313"/><Relationship Id="rId35" Type="http://schemas.openxmlformats.org/officeDocument/2006/relationships/hyperlink" Target="#_Toc513635318"/><Relationship Id="rId43" Type="http://schemas.openxmlformats.org/officeDocument/2006/relationships/hyperlink" Target="#_Toc513635326"/><Relationship Id="rId48" Type="http://schemas.openxmlformats.org/officeDocument/2006/relationships/hyperlink" Target="#_Toc513635331"/><Relationship Id="rId56" Type="http://schemas.openxmlformats.org/officeDocument/2006/relationships/hyperlink" Target="#_Toc513635340"/><Relationship Id="rId64" Type="http://schemas.openxmlformats.org/officeDocument/2006/relationships/hyperlink" Target="#_Toc513635348"/><Relationship Id="rId69" Type="http://schemas.openxmlformats.org/officeDocument/2006/relationships/hyperlink" Target="#_Toc513635353"/><Relationship Id="rId8" Type="http://schemas.openxmlformats.org/officeDocument/2006/relationships/hyperlink" Target="#_Toc513635291"/><Relationship Id="rId51" Type="http://schemas.openxmlformats.org/officeDocument/2006/relationships/hyperlink" Target="#_Toc513635334"/><Relationship Id="rId3" Type="http://schemas.openxmlformats.org/officeDocument/2006/relationships/hyperlink" Target="#_Toc513635286"/><Relationship Id="rId12" Type="http://schemas.openxmlformats.org/officeDocument/2006/relationships/hyperlink" Target="#_Toc513635295"/><Relationship Id="rId17" Type="http://schemas.openxmlformats.org/officeDocument/2006/relationships/hyperlink" Target="#_Toc513635300"/><Relationship Id="rId25" Type="http://schemas.openxmlformats.org/officeDocument/2006/relationships/hyperlink" Target="#_Toc513635308"/><Relationship Id="rId33" Type="http://schemas.openxmlformats.org/officeDocument/2006/relationships/hyperlink" Target="#_Toc513635316"/><Relationship Id="rId38" Type="http://schemas.openxmlformats.org/officeDocument/2006/relationships/hyperlink" Target="#_Toc513635321"/><Relationship Id="rId46" Type="http://schemas.openxmlformats.org/officeDocument/2006/relationships/hyperlink" Target="#_Toc513635329"/><Relationship Id="rId59" Type="http://schemas.openxmlformats.org/officeDocument/2006/relationships/hyperlink" Target="#_Toc513635343"/><Relationship Id="rId67" Type="http://schemas.openxmlformats.org/officeDocument/2006/relationships/hyperlink" Target="#_Toc513635351"/><Relationship Id="rId20" Type="http://schemas.openxmlformats.org/officeDocument/2006/relationships/hyperlink" Target="#_Toc513635303"/><Relationship Id="rId41" Type="http://schemas.openxmlformats.org/officeDocument/2006/relationships/hyperlink" Target="#_Toc513635324"/><Relationship Id="rId54" Type="http://schemas.openxmlformats.org/officeDocument/2006/relationships/hyperlink" Target="#_Toc513635337"/><Relationship Id="rId62" Type="http://schemas.openxmlformats.org/officeDocument/2006/relationships/hyperlink" Target="#_Toc513635346"/><Relationship Id="rId70" Type="http://schemas.openxmlformats.org/officeDocument/2006/relationships/hyperlink" Target="#_Toc513635354"/><Relationship Id="rId1" Type="http://schemas.openxmlformats.org/officeDocument/2006/relationships/slideLayout" Target="../slideLayouts/slideLayout2.xml"/><Relationship Id="rId6" Type="http://schemas.openxmlformats.org/officeDocument/2006/relationships/hyperlink" Target="#_Toc513635289"/><Relationship Id="rId15" Type="http://schemas.openxmlformats.org/officeDocument/2006/relationships/hyperlink" Target="#_Toc513635298"/><Relationship Id="rId23" Type="http://schemas.openxmlformats.org/officeDocument/2006/relationships/hyperlink" Target="#_Toc513635306"/><Relationship Id="rId28" Type="http://schemas.openxmlformats.org/officeDocument/2006/relationships/hyperlink" Target="#_Toc513635311"/><Relationship Id="rId36" Type="http://schemas.openxmlformats.org/officeDocument/2006/relationships/hyperlink" Target="#_Toc513635319"/><Relationship Id="rId49" Type="http://schemas.openxmlformats.org/officeDocument/2006/relationships/hyperlink" Target="#_Toc513635332"/><Relationship Id="rId57" Type="http://schemas.openxmlformats.org/officeDocument/2006/relationships/hyperlink" Target="#_Toc513635341"/><Relationship Id="rId10" Type="http://schemas.openxmlformats.org/officeDocument/2006/relationships/hyperlink" Target="#_Toc513635293"/><Relationship Id="rId31" Type="http://schemas.openxmlformats.org/officeDocument/2006/relationships/hyperlink" Target="#_Toc513635314"/><Relationship Id="rId44" Type="http://schemas.openxmlformats.org/officeDocument/2006/relationships/hyperlink" Target="#_Toc513635327"/><Relationship Id="rId52" Type="http://schemas.openxmlformats.org/officeDocument/2006/relationships/hyperlink" Target="#_Toc513635335"/><Relationship Id="rId60" Type="http://schemas.openxmlformats.org/officeDocument/2006/relationships/hyperlink" Target="#_Toc513635344"/><Relationship Id="rId65" Type="http://schemas.openxmlformats.org/officeDocument/2006/relationships/hyperlink" Target="#_Toc513635349"/><Relationship Id="rId4" Type="http://schemas.openxmlformats.org/officeDocument/2006/relationships/hyperlink" Target="#_Toc513635287"/><Relationship Id="rId9" Type="http://schemas.openxmlformats.org/officeDocument/2006/relationships/hyperlink" Target="#_Toc513635292"/><Relationship Id="rId13" Type="http://schemas.openxmlformats.org/officeDocument/2006/relationships/hyperlink" Target="#_Toc513635296"/><Relationship Id="rId18" Type="http://schemas.openxmlformats.org/officeDocument/2006/relationships/hyperlink" Target="#_Toc513635301"/><Relationship Id="rId39" Type="http://schemas.openxmlformats.org/officeDocument/2006/relationships/hyperlink" Target="#_Toc513635322"/><Relationship Id="rId34" Type="http://schemas.openxmlformats.org/officeDocument/2006/relationships/hyperlink" Target="#_Toc513635317"/><Relationship Id="rId50" Type="http://schemas.openxmlformats.org/officeDocument/2006/relationships/hyperlink" Target="#_Toc513635333"/><Relationship Id="rId55" Type="http://schemas.openxmlformats.org/officeDocument/2006/relationships/hyperlink" Target="#_Toc513635338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7988300" cy="3600450"/>
          </a:xfrm>
          <a:noFill/>
        </p:spPr>
        <p:txBody>
          <a:bodyPr anchor="ctr"/>
          <a:lstStyle/>
          <a:p>
            <a:r>
              <a:rPr lang="fr-FR" sz="3200" b="0" dirty="0">
                <a:cs typeface="Times New Roman" pitchFamily="18" charset="0"/>
              </a:rPr>
              <a:t>Conférence débat </a:t>
            </a:r>
            <a:br>
              <a:rPr lang="fr-FR" sz="3200" b="0" dirty="0">
                <a:cs typeface="Times New Roman" pitchFamily="18" charset="0"/>
              </a:rPr>
            </a:br>
            <a:r>
              <a:rPr lang="fr-FR" sz="3200" b="0" dirty="0">
                <a:cs typeface="Times New Roman" pitchFamily="18" charset="0"/>
              </a:rPr>
              <a:t>Rotary Paris Concorde</a:t>
            </a:r>
            <a:br>
              <a:rPr lang="fr-FR" sz="3200" b="0" dirty="0">
                <a:cs typeface="Times New Roman" pitchFamily="18" charset="0"/>
              </a:rPr>
            </a:br>
            <a:r>
              <a:rPr lang="fr-FR" sz="3200" b="0" cap="all" dirty="0">
                <a:cs typeface="Times New Roman" pitchFamily="18" charset="0"/>
              </a:rPr>
              <a:t>Intelligence Artificielle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717032"/>
            <a:ext cx="7467600" cy="1752600"/>
          </a:xfrm>
        </p:spPr>
        <p:txBody>
          <a:bodyPr/>
          <a:lstStyle/>
          <a:p>
            <a:pPr eaLnBrk="1" hangingPunct="1"/>
            <a:r>
              <a:rPr lang="fr-FR" dirty="0"/>
              <a:t>19 Mai 2022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02B6C-5503-94E3-3760-3670DDE1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1.2. Expérience Robert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64824-9871-1656-F2A8-F420025D0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EAE562-A601-73AF-AC0F-30C6CC6729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10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95EC0-0666-9EDE-0441-03B899A7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408553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DDF36-6D0D-4859-691C-F9B90F9C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1.3.1 Système Expert : Jean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A64030-FBB3-63BD-A6AC-B3EC24D70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11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CD6EF0-A222-86EC-DD72-EE557CEB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C42836-6244-15D3-86FF-9ACA22C6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3" y="764704"/>
            <a:ext cx="918601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EFB75-0AE2-072F-7B37-B76E883A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1.3.2 Caractéristiques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01E3B-2405-E381-68C6-A708D781C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Structure de données sous forme de frames (représentation « objets », cf. </a:t>
            </a:r>
            <a:r>
              <a:rPr lang="fr-FR" sz="1800" dirty="0" err="1"/>
              <a:t>Intellicorp</a:t>
            </a:r>
            <a:r>
              <a:rPr lang="fr-FR" sz="1800" dirty="0"/>
              <a:t> Stanford)</a:t>
            </a:r>
          </a:p>
          <a:p>
            <a:r>
              <a:rPr lang="fr-FR" sz="1800" dirty="0"/>
              <a:t>Manipulation à la fois de calculs et concepts</a:t>
            </a:r>
          </a:p>
          <a:p>
            <a:r>
              <a:rPr lang="fr-FR" sz="1800" dirty="0"/>
              <a:t>Prise en compte de l’incertitude sur les faits et sur les règles</a:t>
            </a:r>
          </a:p>
          <a:p>
            <a:r>
              <a:rPr lang="fr-FR" sz="1800" dirty="0"/>
              <a:t>La recherche déductive intègre une notion d’objectif</a:t>
            </a:r>
          </a:p>
          <a:p>
            <a:r>
              <a:rPr lang="fr-FR" sz="1800" dirty="0"/>
              <a:t>1985 prototype, écrit en APL : </a:t>
            </a:r>
          </a:p>
          <a:p>
            <a:pPr lvl="1"/>
            <a:r>
              <a:rPr lang="fr-FR" sz="1400" dirty="0"/>
              <a:t>nourrir la base de connaissances initiale</a:t>
            </a:r>
          </a:p>
          <a:p>
            <a:pPr lvl="1"/>
            <a:r>
              <a:rPr lang="fr-FR" sz="1400" dirty="0"/>
              <a:t>Structurer faits et règles issus d’informations approximatives ou incertaines</a:t>
            </a:r>
          </a:p>
          <a:p>
            <a:r>
              <a:rPr lang="fr-FR" sz="1800" dirty="0"/>
              <a:t>A compter de 1987 : Version opérationnelle V1 (APL et Langage C).   Usine d’Itteville (Essonne) du groupe Compagnie Générale des Eaux.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Résistance des professionnels.</a:t>
            </a:r>
          </a:p>
          <a:p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440009-249A-8814-9A97-F9FEA989A9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12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AE836F-48AD-AE84-8FBB-0F4B013B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72179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A68A8-CF43-553B-A267-20AFE77C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1.3.3  Interface utilisateur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8010BC-9C59-20FC-DBC5-A05AA151F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13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BEDC0-CD68-A66D-F3AE-D3A68C25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316850-20B3-1D97-3BE4-96313678D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471" y="764704"/>
            <a:ext cx="3754841" cy="62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5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729D9-885E-7C42-FA93-33F68D23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1.4. Ordinateur 5éme génération: JMC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A3C667-241C-E01D-472D-CD0F49B8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Années 1980</a:t>
            </a:r>
          </a:p>
          <a:p>
            <a:r>
              <a:rPr lang="fr-FR" dirty="0"/>
              <a:t>Le Japon</a:t>
            </a:r>
          </a:p>
          <a:p>
            <a:r>
              <a:rPr lang="fr-FR" dirty="0"/>
              <a:t>Ordinateur de 5</a:t>
            </a:r>
            <a:r>
              <a:rPr lang="fr-FR" baseline="30000" dirty="0"/>
              <a:t>ème</a:t>
            </a:r>
            <a:r>
              <a:rPr lang="fr-FR" dirty="0"/>
              <a:t> génération</a:t>
            </a:r>
          </a:p>
          <a:p>
            <a:r>
              <a:rPr lang="fr-FR" dirty="0"/>
              <a:t>L’échec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127BA-91F2-6020-D552-555642EE9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14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4FC58A-0AEF-E5BE-C1D9-3A847202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78311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729D9-885E-7C42-FA93-33F68D23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"/>
            <a:ext cx="7596187" cy="476672"/>
          </a:xfrm>
        </p:spPr>
        <p:txBody>
          <a:bodyPr/>
          <a:lstStyle/>
          <a:p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D</a:t>
            </a:r>
            <a:r>
              <a:rPr lang="fr-FR" sz="28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ifférents moteurs d’intelligence artificielle 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A3C667-241C-E01D-472D-CD0F49B8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003366"/>
              </a:buClr>
              <a:buNone/>
            </a:pPr>
            <a:r>
              <a:rPr lang="fr-FR" sz="2800" b="1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Ces « moteurs » ou techniques sont des évolutions et peuvent être utilisés conjointement</a:t>
            </a:r>
          </a:p>
          <a:p>
            <a:pPr marL="742950" lvl="1" indent="-285750">
              <a:buClr>
                <a:srgbClr val="003366"/>
              </a:buClr>
              <a:buFont typeface="+mj-lt"/>
              <a:buAutoNum type="arabicPeriod"/>
            </a:pPr>
            <a:r>
              <a:rPr lang="fr-FR" sz="3200" b="1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Machine Learning</a:t>
            </a:r>
            <a:endParaRPr lang="fr-FR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Clr>
                <a:srgbClr val="003366"/>
              </a:buClr>
              <a:buFont typeface="+mj-lt"/>
              <a:buAutoNum type="arabicPeriod"/>
            </a:pPr>
            <a:r>
              <a:rPr lang="fr-FR" sz="3200" b="1" i="0" u="none" strike="noStrik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Deep</a:t>
            </a:r>
            <a:r>
              <a:rPr lang="fr-FR" sz="3200" b="1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Learning</a:t>
            </a:r>
            <a:endParaRPr lang="fr-FR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Clr>
                <a:srgbClr val="003366"/>
              </a:buClr>
              <a:buFont typeface="+mj-lt"/>
              <a:buAutoNum type="arabicPeriod"/>
            </a:pPr>
            <a:r>
              <a:rPr lang="fr-FR" sz="3200" b="1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réseaux neuronaux</a:t>
            </a:r>
            <a:endParaRPr lang="fr-FR" sz="5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127BA-91F2-6020-D552-555642EE9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15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4FC58A-0AEF-E5BE-C1D9-3A847202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6999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C11E-451B-467C-B653-EA438E58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8867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AI, Machine Learning &amp; </a:t>
            </a:r>
            <a:r>
              <a:rPr lang="fr-FR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Learning</a:t>
            </a:r>
          </a:p>
        </p:txBody>
      </p:sp>
      <p:pic>
        <p:nvPicPr>
          <p:cNvPr id="3074" name="Picture 2" descr="What's the Difference Between AI, Machine Learning, and Deep Learning? |  Oracle Big Data Blog">
            <a:extLst>
              <a:ext uri="{FF2B5EF4-FFF2-40B4-BE49-F238E27FC236}">
                <a16:creationId xmlns:a16="http://schemas.microsoft.com/office/drawing/2014/main" id="{8048C4E6-F3C5-48D5-A68A-62F507E1A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70710"/>
            <a:ext cx="6860803" cy="39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4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C11E-451B-467C-B653-EA438E58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83694"/>
            <a:ext cx="7886700" cy="548482"/>
          </a:xfrm>
        </p:spPr>
        <p:txBody>
          <a:bodyPr>
            <a:normAutofit/>
          </a:bodyPr>
          <a:lstStyle/>
          <a:p>
            <a:pPr algn="r"/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&amp; </a:t>
            </a:r>
            <a:r>
              <a:rPr lang="fr-FR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Learning</a:t>
            </a:r>
          </a:p>
        </p:txBody>
      </p:sp>
      <p:pic>
        <p:nvPicPr>
          <p:cNvPr id="2050" name="Picture 2" descr="The What, Why, and How of Machine Learning and Deep Learning">
            <a:extLst>
              <a:ext uri="{FF2B5EF4-FFF2-40B4-BE49-F238E27FC236}">
                <a16:creationId xmlns:a16="http://schemas.microsoft.com/office/drawing/2014/main" id="{76C5BD25-FC44-4F5C-88D9-4853DA218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59277"/>
            <a:ext cx="6808752" cy="43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7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E2CB1-6EC0-45FD-9BD7-CBEDDB9C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5BC84A-5B70-408B-87E8-75EAC3246A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6182717" cy="42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7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1DAF5-D418-4BF3-8E33-D4685597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</a:t>
            </a:r>
          </a:p>
        </p:txBody>
      </p:sp>
      <p:pic>
        <p:nvPicPr>
          <p:cNvPr id="6164" name="Picture 20" descr="Coding Deep Learning For Beginners | by Kamil Krzyk | Towards Data Science">
            <a:extLst>
              <a:ext uri="{FF2B5EF4-FFF2-40B4-BE49-F238E27FC236}">
                <a16:creationId xmlns:a16="http://schemas.microsoft.com/office/drawing/2014/main" id="{5232EEF5-9859-440B-85F5-B4A0538E3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75" y="1175731"/>
            <a:ext cx="6369565" cy="43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Plan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692150"/>
            <a:ext cx="7451725" cy="5905500"/>
          </a:xfrm>
        </p:spPr>
        <p:txBody>
          <a:bodyPr anchor="ctr" anchorCtr="1"/>
          <a:lstStyle/>
          <a:p>
            <a:pPr marL="0" lvl="0" indent="0">
              <a:lnSpc>
                <a:spcPct val="100000"/>
              </a:lnSpc>
              <a:buNone/>
            </a:pPr>
            <a:r>
              <a:rPr lang="fr-FR" sz="1800" i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 – Géraud-Loup</a:t>
            </a:r>
            <a:endParaRPr lang="fr-FR" sz="1600" i="1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L’historique</a:t>
            </a:r>
            <a:r>
              <a:rPr lang="fr-FR" b="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</a:t>
            </a:r>
            <a:r>
              <a:rPr lang="fr-FR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Tous: </a:t>
            </a:r>
            <a:r>
              <a:rPr lang="fr-FR" b="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durée 10 à 15 mn</a:t>
            </a:r>
            <a:endParaRPr lang="fr-F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différents moteurs </a:t>
            </a:r>
            <a:r>
              <a:rPr lang="fr-FR" b="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d’intelligence artificielle par Géraud Loup : 10 à 15 mn</a:t>
            </a:r>
            <a:endParaRPr lang="fr-F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usages domestiques </a:t>
            </a:r>
            <a:r>
              <a:rPr lang="fr-FR" b="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existant de l’IA : Tous : 20mn</a:t>
            </a:r>
            <a:endParaRPr lang="fr-FR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usages professionnels </a:t>
            </a:r>
            <a:r>
              <a:rPr lang="fr-FR" b="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si temps disponible</a:t>
            </a:r>
            <a:endParaRPr lang="fr-FR" sz="54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70BA0-52C1-45A6-9687-B1CB9E7A8438}" type="slidenum">
              <a:rPr lang="fr-FR"/>
              <a:pPr>
                <a:defRPr/>
              </a:pPr>
              <a:t>2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00157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1DAF5-D418-4BF3-8E33-D4685597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Networks</a:t>
            </a:r>
          </a:p>
        </p:txBody>
      </p:sp>
      <p:pic>
        <p:nvPicPr>
          <p:cNvPr id="10" name="Média en ligne 9" title="Explained In A Minute: Neural Networks">
            <a:hlinkClick r:id="" action="ppaction://media"/>
            <a:extLst>
              <a:ext uri="{FF2B5EF4-FFF2-40B4-BE49-F238E27FC236}">
                <a16:creationId xmlns:a16="http://schemas.microsoft.com/office/drawing/2014/main" id="{027E25AF-FA8E-3AAF-6166-3782F24D92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1323975"/>
            <a:ext cx="7308080" cy="42100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DE7671B-8C1F-E9A5-6726-F46EFD22E786}"/>
              </a:ext>
            </a:extLst>
          </p:cNvPr>
          <p:cNvSpPr txBox="1"/>
          <p:nvPr/>
        </p:nvSpPr>
        <p:spPr>
          <a:xfrm>
            <a:off x="2050370" y="5907537"/>
            <a:ext cx="5904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5"/>
              </a:rPr>
              <a:t>https://www.youtube.com/watch?v=rEDzUT3ymw4</a:t>
            </a:r>
            <a:r>
              <a:rPr lang="fr-F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2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9ACF8-92A3-CF46-7DF1-6E194810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2.1. Machine Learning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96733A-09AB-2C6C-5B92-395C03A93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i="0" dirty="0">
                <a:solidFill>
                  <a:srgbClr val="FF0000"/>
                </a:solidFill>
                <a:effectLst/>
                <a:latin typeface="Poppins" panose="020B0502040204020203" pitchFamily="2" charset="0"/>
              </a:rPr>
              <a:t>Technique</a:t>
            </a:r>
            <a:r>
              <a:rPr lang="fr-FR" sz="2000" b="1" i="0" dirty="0">
                <a:solidFill>
                  <a:srgbClr val="303030"/>
                </a:solidFill>
                <a:effectLst/>
                <a:latin typeface="Poppins" panose="020B0502040204020203" pitchFamily="2" charset="0"/>
              </a:rPr>
              <a:t> d'apprentissage automatique.</a:t>
            </a:r>
          </a:p>
          <a:p>
            <a:r>
              <a:rPr lang="fr-FR" sz="2000" b="1" i="0" dirty="0">
                <a:solidFill>
                  <a:srgbClr val="303030"/>
                </a:solidFill>
                <a:effectLst/>
                <a:latin typeface="Poppins" panose="020B0502040204020203" pitchFamily="2" charset="0"/>
              </a:rPr>
              <a:t>Il consiste à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Poppins" panose="020B0502040204020203" pitchFamily="2" charset="0"/>
              </a:rPr>
              <a:t>entrainer</a:t>
            </a:r>
            <a:r>
              <a:rPr lang="fr-FR" sz="2000" b="1" i="0" dirty="0">
                <a:solidFill>
                  <a:srgbClr val="303030"/>
                </a:solidFill>
                <a:effectLst/>
                <a:latin typeface="Poppins" panose="020B0502040204020203" pitchFamily="2" charset="0"/>
              </a:rPr>
              <a:t> des modèles d’IA à partir d’une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Poppins" panose="020B0502040204020203" pitchFamily="2" charset="0"/>
              </a:rPr>
              <a:t>base de connaissances</a:t>
            </a:r>
            <a:r>
              <a:rPr lang="fr-FR" sz="2000" b="1" i="0" dirty="0">
                <a:solidFill>
                  <a:srgbClr val="303030"/>
                </a:solidFill>
                <a:effectLst/>
                <a:latin typeface="Poppins" panose="020B0502040204020203" pitchFamily="2" charset="0"/>
              </a:rPr>
              <a:t>.</a:t>
            </a:r>
          </a:p>
          <a:p>
            <a:r>
              <a:rPr lang="fr-FR" sz="2000" i="0" dirty="0">
                <a:solidFill>
                  <a:srgbClr val="303030"/>
                </a:solidFill>
                <a:effectLst/>
                <a:latin typeface="Poppins" panose="00000500000000000000" pitchFamily="2" charset="0"/>
              </a:rPr>
              <a:t>L’algorithme de machine Learning </a:t>
            </a:r>
            <a:r>
              <a:rPr lang="fr-FR" sz="2000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  <a:t>améliore ses performances au fur et à mesure </a:t>
            </a:r>
            <a:r>
              <a:rPr lang="fr-FR" sz="2000" i="0" dirty="0">
                <a:solidFill>
                  <a:srgbClr val="303030"/>
                </a:solidFill>
                <a:effectLst/>
                <a:latin typeface="Poppins" panose="00000500000000000000" pitchFamily="2" charset="0"/>
              </a:rPr>
              <a:t>de son apprentissage. Plus on le "nourrit" de données, plus il devient précis.</a:t>
            </a:r>
          </a:p>
          <a:p>
            <a:r>
              <a:rPr lang="fr-FR" sz="2000" dirty="0">
                <a:solidFill>
                  <a:srgbClr val="303030"/>
                </a:solidFill>
                <a:latin typeface="Poppins" panose="00000500000000000000" pitchFamily="2" charset="0"/>
              </a:rPr>
              <a:t>S’appuie sur le </a:t>
            </a:r>
            <a:r>
              <a:rPr lang="fr-FR" sz="2000" dirty="0">
                <a:solidFill>
                  <a:srgbClr val="FF0000"/>
                </a:solidFill>
                <a:latin typeface="Poppins" panose="00000500000000000000" pitchFamily="2" charset="0"/>
              </a:rPr>
              <a:t>Big Data et la capacité de calcul.</a:t>
            </a:r>
          </a:p>
          <a:p>
            <a:r>
              <a:rPr lang="fr-FR" sz="2000" dirty="0">
                <a:latin typeface="Poppins" panose="00000500000000000000" pitchFamily="2" charset="0"/>
              </a:rPr>
              <a:t>Son expérience acquise permet de </a:t>
            </a:r>
            <a:r>
              <a:rPr lang="fr-FR" sz="2000" dirty="0">
                <a:solidFill>
                  <a:srgbClr val="FF6600"/>
                </a:solidFill>
                <a:latin typeface="Poppins" panose="00000500000000000000" pitchFamily="2" charset="0"/>
              </a:rPr>
              <a:t>traiter des cas nouveaux qu’il n’a jamais vu</a:t>
            </a:r>
            <a:r>
              <a:rPr lang="fr-FR" sz="2000" dirty="0">
                <a:solidFill>
                  <a:srgbClr val="FF0000"/>
                </a:solidFill>
                <a:latin typeface="Poppins" panose="00000500000000000000" pitchFamily="2" charset="0"/>
              </a:rPr>
              <a:t>.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B07434-8A97-F1B6-C0CD-B5F3D3FB1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21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838BBC-4427-96FF-E882-4B626D86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740077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EF254-0053-9DDD-2CD2-3FDE2488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 Deep Learning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9218D-3CB5-3D5D-D72F-3C8885962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6600"/>
                </a:solidFill>
              </a:rPr>
              <a:t>Dérivé</a:t>
            </a:r>
            <a:r>
              <a:rPr lang="fr-FR" dirty="0"/>
              <a:t> du machine Learning</a:t>
            </a:r>
          </a:p>
          <a:p>
            <a:r>
              <a:rPr lang="fr-FR" dirty="0"/>
              <a:t>S’appuie sur </a:t>
            </a:r>
            <a:r>
              <a:rPr lang="fr-FR" dirty="0">
                <a:solidFill>
                  <a:srgbClr val="FF6600"/>
                </a:solidFill>
              </a:rPr>
              <a:t>un réseau </a:t>
            </a:r>
            <a:r>
              <a:rPr lang="fr-FR" dirty="0"/>
              <a:t>de neurones</a:t>
            </a:r>
          </a:p>
          <a:p>
            <a:r>
              <a:rPr lang="fr-FR" dirty="0"/>
              <a:t>Décomposition en </a:t>
            </a:r>
            <a:r>
              <a:rPr lang="fr-FR" dirty="0">
                <a:solidFill>
                  <a:srgbClr val="FF6600"/>
                </a:solidFill>
              </a:rPr>
              <a:t>couches de neurones spécialisées.</a:t>
            </a:r>
            <a:r>
              <a:rPr lang="fr-FR" dirty="0"/>
              <a:t> </a:t>
            </a:r>
          </a:p>
          <a:p>
            <a:r>
              <a:rPr lang="fr-FR" dirty="0"/>
              <a:t>Chaque couche obtient des résultats qui seront utilisés par les neurones de la couche supérieure.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B3252A-F488-CBDA-9784-FE218C6E5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22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B73CAC-A302-C385-C17A-87CB7100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2759584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F1B88-7DFD-C973-BF8D-D21DFDE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pour reconnaitre un chat dans une photo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6911C1-F289-6175-589E-B6DCA560F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23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4F4A9D-344E-70FF-E1FB-0A7E90B7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D36FA0-A841-5C60-769D-96DE3F8EC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0" y="1124744"/>
            <a:ext cx="8607935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2.3. Réseaux neuronaux artificiels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B4880A-2B33-2FA7-D5C9-68861D7F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Inspiré des réseau de neurones biologiques</a:t>
            </a:r>
          </a:p>
          <a:p>
            <a:r>
              <a:rPr lang="fr-FR" sz="2400" dirty="0"/>
              <a:t>Basé sur des méthodes statistiques</a:t>
            </a:r>
          </a:p>
          <a:p>
            <a:r>
              <a:rPr lang="fr-FR" sz="2400" dirty="0"/>
              <a:t>Utilisant des paradigmes (modèle cohérent) pour arriver à classer rapidement</a:t>
            </a:r>
          </a:p>
          <a:p>
            <a:r>
              <a:rPr lang="fr-FR" sz="2400" dirty="0"/>
              <a:t>Utilisant la notion de seuil</a:t>
            </a:r>
          </a:p>
          <a:p>
            <a:r>
              <a:rPr lang="fr-FR" sz="2400" dirty="0"/>
              <a:t>Utilisé principalement pour les problèmes de nature statistique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24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60338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Interagir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B4880A-2B33-2FA7-D5C9-68861D7F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hlinkClick r:id="rId2"/>
              </a:rPr>
              <a:t>https://playground.tensorflow.org/</a:t>
            </a:r>
            <a:endParaRPr lang="fr-FR" sz="2400" dirty="0"/>
          </a:p>
          <a:p>
            <a:r>
              <a:rPr lang="fr-FR" sz="2400" dirty="0">
                <a:hlinkClick r:id="rId3"/>
              </a:rPr>
              <a:t>https://openai.com/blog/dall-e/</a:t>
            </a:r>
            <a:endParaRPr lang="fr-FR" sz="2400" dirty="0"/>
          </a:p>
          <a:p>
            <a:r>
              <a:rPr lang="fr-FR" sz="2400" dirty="0">
                <a:hlinkClick r:id="rId4"/>
              </a:rPr>
              <a:t>https://beta.openai.com/playground</a:t>
            </a:r>
            <a:r>
              <a:rPr lang="fr-FR" sz="2400" dirty="0"/>
              <a:t> </a:t>
            </a:r>
          </a:p>
          <a:p>
            <a:pPr lvl="1"/>
            <a:r>
              <a:rPr lang="en-US" sz="1400" b="0" i="0" dirty="0">
                <a:solidFill>
                  <a:srgbClr val="202123"/>
                </a:solidFill>
                <a:effectLst/>
                <a:latin typeface="ColfaxAI"/>
              </a:rPr>
              <a:t>Give me a rotary international saying</a:t>
            </a:r>
            <a:endParaRPr lang="fr-FR" sz="1400" dirty="0">
              <a:solidFill>
                <a:srgbClr val="202123"/>
              </a:solidFill>
              <a:latin typeface="ColfaxAI"/>
            </a:endParaRPr>
          </a:p>
          <a:p>
            <a:pPr lvl="1"/>
            <a:r>
              <a:rPr lang="en-US" sz="1200" b="0" i="0" dirty="0">
                <a:solidFill>
                  <a:srgbClr val="202123"/>
                </a:solidFill>
                <a:effectLst/>
                <a:latin typeface="ColfaxAI"/>
              </a:rPr>
              <a:t>Crete a poem for my wife Mélanie that I love, a poem for Melanie about Love and sunrise</a:t>
            </a:r>
          </a:p>
          <a:p>
            <a:pPr lvl="2"/>
            <a:r>
              <a:rPr lang="en-US" sz="900" b="0" i="0" dirty="0">
                <a:solidFill>
                  <a:srgbClr val="202123"/>
                </a:solidFill>
                <a:effectLst/>
                <a:latin typeface="ColfaxAI"/>
              </a:rPr>
              <a:t>In the morning light I see your face And I am filled with love For you, my wife Mélanie You are the sunshine That brightens my day You are the love That fills my heart You are the one That I will always adore From the moment we met I knew you were special And I am so blessed To have you in my life Thank you for your love And for all that you are I love you more than words can say And I will always love you As long as the sun rises And sets each day My love for you will always stay</a:t>
            </a:r>
          </a:p>
          <a:p>
            <a:pPr marL="465138" lvl="2" indent="0">
              <a:buNone/>
            </a:pPr>
            <a:endParaRPr lang="en-US" sz="800" b="0" i="0" dirty="0">
              <a:solidFill>
                <a:srgbClr val="202123"/>
              </a:solidFill>
              <a:effectLst/>
              <a:latin typeface="ColfaxAI"/>
            </a:endParaRPr>
          </a:p>
          <a:p>
            <a:pPr lvl="1"/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25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306455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Interagir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B4880A-2B33-2FA7-D5C9-68861D7F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hlinkClick r:id="rId2"/>
              </a:rPr>
              <a:t>https://playground.tensorflow.org/</a:t>
            </a:r>
            <a:endParaRPr lang="fr-FR" sz="2400" dirty="0"/>
          </a:p>
          <a:p>
            <a:pPr lvl="1"/>
            <a:r>
              <a:rPr lang="fr-FR" sz="1600" dirty="0">
                <a:hlinkClick r:id="rId3"/>
              </a:rPr>
              <a:t>Exemple</a:t>
            </a:r>
            <a:endParaRPr lang="fr-FR" sz="1600" dirty="0"/>
          </a:p>
          <a:p>
            <a:r>
              <a:rPr lang="fr-FR" sz="2400" dirty="0">
                <a:hlinkClick r:id="rId4"/>
              </a:rPr>
              <a:t>https://cs.stanford.edu/people/karpathy/convnetjs/</a:t>
            </a:r>
            <a:r>
              <a:rPr lang="fr-FR" sz="2400" dirty="0"/>
              <a:t> </a:t>
            </a:r>
          </a:p>
          <a:p>
            <a:r>
              <a:rPr lang="fr-FR" sz="1600" b="0" i="0" dirty="0">
                <a:effectLst/>
                <a:latin typeface="Roboto" panose="02000000000000000000" pitchFamily="2" charset="0"/>
                <a:hlinkClick r:id="rId5"/>
              </a:rPr>
              <a:t>https://www.asimovinstitute.org/neural-network-zoo/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26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40595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Interagir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B4880A-2B33-2FA7-D5C9-68861D7F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hlinkClick r:id="rId4"/>
              </a:rPr>
              <a:t>https://openai.com/blog/dall-e/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>
              <a:hlinkClick r:id="rId5"/>
            </a:endParaRPr>
          </a:p>
          <a:p>
            <a:endParaRPr lang="fr-FR" sz="2400" dirty="0">
              <a:hlinkClick r:id="rId5"/>
            </a:endParaRPr>
          </a:p>
          <a:p>
            <a:endParaRPr lang="fr-FR" sz="2400" dirty="0">
              <a:hlinkClick r:id="rId5"/>
            </a:endParaRPr>
          </a:p>
          <a:p>
            <a:r>
              <a:rPr lang="fr-FR" sz="2400" dirty="0">
                <a:hlinkClick r:id="rId5"/>
              </a:rPr>
              <a:t>https://beta.openai.com/playground</a:t>
            </a:r>
            <a:r>
              <a:rPr lang="fr-FR" sz="2400" dirty="0"/>
              <a:t> </a:t>
            </a:r>
          </a:p>
          <a:p>
            <a:pPr lvl="1"/>
            <a:r>
              <a:rPr lang="en-US" sz="1400" b="0" i="0" dirty="0">
                <a:solidFill>
                  <a:srgbClr val="202123"/>
                </a:solidFill>
                <a:effectLst/>
                <a:latin typeface="ColfaxAI"/>
              </a:rPr>
              <a:t>Give me a rotary international saying</a:t>
            </a:r>
            <a:endParaRPr lang="fr-FR" sz="1400" dirty="0">
              <a:solidFill>
                <a:srgbClr val="202123"/>
              </a:solidFill>
              <a:latin typeface="ColfaxAI"/>
            </a:endParaRPr>
          </a:p>
          <a:p>
            <a:pPr lvl="1"/>
            <a:r>
              <a:rPr lang="en-US" sz="1400" dirty="0">
                <a:solidFill>
                  <a:srgbClr val="202123"/>
                </a:solidFill>
                <a:latin typeface="ColfaxAI"/>
              </a:rPr>
              <a:t>Crete a poem for my wife Mélanie that I love, a poem for Melanie about Love and sunrise</a:t>
            </a:r>
          </a:p>
          <a:p>
            <a:pPr marL="465138" lvl="2" indent="0">
              <a:buNone/>
            </a:pPr>
            <a:endParaRPr lang="en-US" sz="800" b="0" i="0" dirty="0">
              <a:solidFill>
                <a:srgbClr val="202123"/>
              </a:solidFill>
              <a:effectLst/>
              <a:latin typeface="ColfaxAI"/>
            </a:endParaRPr>
          </a:p>
          <a:p>
            <a:pPr lvl="1"/>
            <a:endParaRPr lang="fr-FR" sz="2400" dirty="0"/>
          </a:p>
          <a:p>
            <a:pPr lvl="1"/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27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B2FB407-276D-D2B7-8C5F-F53A24A2D0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6399" y="3429000"/>
          <a:ext cx="1311031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Objet d’environnement du Gestionnaire de liaisons" showAsIcon="1" r:id="rId6" imgW="838080" imgH="372240" progId="Package">
                  <p:embed/>
                </p:oleObj>
              </mc:Choice>
              <mc:Fallback>
                <p:oleObj name="Objet d’environnement du Gestionnaire de liaisons" showAsIcon="1" r:id="rId6" imgW="838080" imgH="372240" progId="Package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B2FB407-276D-D2B7-8C5F-F53A24A2D0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6399" y="3429000"/>
                        <a:ext cx="1311031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Média en ligne 6" title="OpenAI DALL-E 2: Top 10 Insane Results! 🤖">
            <a:hlinkClick r:id="" action="ppaction://media"/>
            <a:extLst>
              <a:ext uri="{FF2B5EF4-FFF2-40B4-BE49-F238E27FC236}">
                <a16:creationId xmlns:a16="http://schemas.microsoft.com/office/drawing/2014/main" id="{11D34822-8D9A-151D-BFC7-F6A54E4A762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2159000" y="1472406"/>
            <a:ext cx="6085408" cy="3438256"/>
          </a:xfrm>
          <a:prstGeom prst="rect">
            <a:avLst/>
          </a:prstGeom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2B3D04A6-0208-B248-A64E-5614408C7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17064"/>
              </p:ext>
            </p:extLst>
          </p:nvPr>
        </p:nvGraphicFramePr>
        <p:xfrm>
          <a:off x="2627784" y="6016625"/>
          <a:ext cx="1311031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Objet d’environnement du Gestionnaire de liaisons" showAsIcon="1" r:id="rId9" imgW="838080" imgH="372240" progId="Package">
                  <p:embed/>
                </p:oleObj>
              </mc:Choice>
              <mc:Fallback>
                <p:oleObj name="Objet d’environnement du Gestionnaire de liaisons" showAsIcon="1" r:id="rId9" imgW="838080" imgH="372240" progId="Package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B2FB407-276D-D2B7-8C5F-F53A24A2D0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7784" y="6016625"/>
                        <a:ext cx="1311031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Interagir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28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4098" name="Picture 2" descr="rock paper scissors">
            <a:hlinkClick r:id="rId2"/>
            <a:extLst>
              <a:ext uri="{FF2B5EF4-FFF2-40B4-BE49-F238E27FC236}">
                <a16:creationId xmlns:a16="http://schemas.microsoft.com/office/drawing/2014/main" id="{E563A4FD-69D9-D734-7216-56B770F2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01845"/>
            <a:ext cx="2456580" cy="2334766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eachable machine">
            <a:hlinkClick r:id="rId4"/>
            <a:extLst>
              <a:ext uri="{FF2B5EF4-FFF2-40B4-BE49-F238E27FC236}">
                <a16:creationId xmlns:a16="http://schemas.microsoft.com/office/drawing/2014/main" id="{032E3666-77E9-3FDA-5528-E6BF19F2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74" y="894771"/>
            <a:ext cx="4515991" cy="2241514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quick draw">
            <a:hlinkClick r:id="rId6"/>
            <a:extLst>
              <a:ext uri="{FF2B5EF4-FFF2-40B4-BE49-F238E27FC236}">
                <a16:creationId xmlns:a16="http://schemas.microsoft.com/office/drawing/2014/main" id="{5ACC6D6E-86A4-D6F1-CA32-F9AB5DA1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37" y="3250954"/>
            <a:ext cx="2454139" cy="2310981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ast style transfer">
            <a:hlinkClick r:id="rId8"/>
            <a:extLst>
              <a:ext uri="{FF2B5EF4-FFF2-40B4-BE49-F238E27FC236}">
                <a16:creationId xmlns:a16="http://schemas.microsoft.com/office/drawing/2014/main" id="{2C0B2819-DB12-B557-A520-D3990F59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74" y="3234904"/>
            <a:ext cx="4515991" cy="3165810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8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Interagir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29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5122" name="Picture 2" descr="thing translator">
            <a:hlinkClick r:id="rId2"/>
            <a:extLst>
              <a:ext uri="{FF2B5EF4-FFF2-40B4-BE49-F238E27FC236}">
                <a16:creationId xmlns:a16="http://schemas.microsoft.com/office/drawing/2014/main" id="{D759F7B7-99BF-41F2-15D4-02BD4CFA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980728"/>
            <a:ext cx="4686300" cy="2650841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nd write">
            <a:hlinkClick r:id="rId4"/>
            <a:extLst>
              <a:ext uri="{FF2B5EF4-FFF2-40B4-BE49-F238E27FC236}">
                <a16:creationId xmlns:a16="http://schemas.microsoft.com/office/drawing/2014/main" id="{7B95B4F0-5B7F-4A34-AE20-0890053B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74735"/>
            <a:ext cx="2353419" cy="1956834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x2pix">
            <a:hlinkClick r:id="rId6"/>
            <a:extLst>
              <a:ext uri="{FF2B5EF4-FFF2-40B4-BE49-F238E27FC236}">
                <a16:creationId xmlns:a16="http://schemas.microsoft.com/office/drawing/2014/main" id="{854C55B9-1167-1154-70F6-46844CAB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51287"/>
            <a:ext cx="2353419" cy="2082911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rum machine">
            <a:hlinkClick r:id="rId8"/>
            <a:extLst>
              <a:ext uri="{FF2B5EF4-FFF2-40B4-BE49-F238E27FC236}">
                <a16:creationId xmlns:a16="http://schemas.microsoft.com/office/drawing/2014/main" id="{348BA1C4-065A-3949-FC67-E299338C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51287"/>
            <a:ext cx="4686300" cy="2486025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5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640FE-A95C-E854-186F-11FD3E19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Ark</a:t>
            </a:r>
            <a:r>
              <a:rPr lang="fr-FR" dirty="0"/>
              <a:t> Invest : 5 plateformes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742852-1B6E-2AD1-61A7-519E49F0A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940F88-522B-AF86-020D-84BAF809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z="1000"/>
              <a:t>LE ROTARY CLUB PARIS CONCORDE – </a:t>
            </a:r>
            <a:r>
              <a:rPr lang="fr-FR" sz="1000" b="0">
                <a:latin typeface="raleway" pitchFamily="2" charset="0"/>
              </a:rPr>
              <a:t>Concordia omnium hominum </a:t>
            </a:r>
            <a:endParaRPr lang="fr-FR" sz="1000" dirty="0"/>
          </a:p>
        </p:txBody>
      </p:sp>
      <p:pic>
        <p:nvPicPr>
          <p:cNvPr id="6" name="Picture 4" descr="Big Ideas: The Tech Breakthroughs Investors Shouldn't Miss in 2019">
            <a:extLst>
              <a:ext uri="{FF2B5EF4-FFF2-40B4-BE49-F238E27FC236}">
                <a16:creationId xmlns:a16="http://schemas.microsoft.com/office/drawing/2014/main" id="{D5E977B7-ECF8-82F0-D020-92D112E69C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5" y="2006759"/>
            <a:ext cx="8844089" cy="3242576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16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Interagir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30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6146" name="Picture 2" descr="cyborg writer">
            <a:hlinkClick r:id="rId2"/>
            <a:extLst>
              <a:ext uri="{FF2B5EF4-FFF2-40B4-BE49-F238E27FC236}">
                <a16:creationId xmlns:a16="http://schemas.microsoft.com/office/drawing/2014/main" id="{8354EFA4-E0A7-C5AF-2E0C-3020168F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3"/>
            <a:ext cx="3612965" cy="3024336"/>
          </a:xfrm>
          <a:prstGeom prst="rect">
            <a:avLst/>
          </a:prstGeom>
          <a:noFill/>
          <a:ln>
            <a:solidFill>
              <a:srgbClr val="0D327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rformance rnn">
            <a:hlinkClick r:id="rId4"/>
            <a:extLst>
              <a:ext uri="{FF2B5EF4-FFF2-40B4-BE49-F238E27FC236}">
                <a16:creationId xmlns:a16="http://schemas.microsoft.com/office/drawing/2014/main" id="{32D09918-F48D-964A-E5E3-D5378C05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076056" cy="30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38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31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3" name="Média en ligne 2" title="This AI Learned Boxing…With Serious Knockout Power! 🥊">
            <a:hlinkClick r:id="" action="ppaction://media"/>
            <a:extLst>
              <a:ext uri="{FF2B5EF4-FFF2-40B4-BE49-F238E27FC236}">
                <a16:creationId xmlns:a16="http://schemas.microsoft.com/office/drawing/2014/main" id="{5A1C2C32-4DB9-C587-5B81-3EF4611A0B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275" y="1612900"/>
            <a:ext cx="74517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32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8" name="Média en ligne 7" title="OpenAI Plays Hide and Seek…and Breaks The Game! 🤖">
            <a:hlinkClick r:id="" action="ppaction://media"/>
            <a:extLst>
              <a:ext uri="{FF2B5EF4-FFF2-40B4-BE49-F238E27FC236}">
                <a16:creationId xmlns:a16="http://schemas.microsoft.com/office/drawing/2014/main" id="{D393B713-CD45-4630-5928-2D13895BDC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275" y="1612900"/>
            <a:ext cx="74517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regarder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33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11" name="Média en ligne 10" title="Tesla AI Day">
            <a:hlinkClick r:id="" action="ppaction://media"/>
            <a:extLst>
              <a:ext uri="{FF2B5EF4-FFF2-40B4-BE49-F238E27FC236}">
                <a16:creationId xmlns:a16="http://schemas.microsoft.com/office/drawing/2014/main" id="{D9778617-E390-F0D7-D671-641701F228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275" y="1612900"/>
            <a:ext cx="74517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regarder</a:t>
            </a:r>
          </a:p>
        </p:txBody>
      </p:sp>
      <p:pic>
        <p:nvPicPr>
          <p:cNvPr id="6" name="Média en ligne 5" title="AlphaGo - The Movie | Full award-winning documentary">
            <a:hlinkClick r:id="" action="ppaction://media"/>
            <a:extLst>
              <a:ext uri="{FF2B5EF4-FFF2-40B4-BE49-F238E27FC236}">
                <a16:creationId xmlns:a16="http://schemas.microsoft.com/office/drawing/2014/main" id="{73A6B6E1-946E-B1A9-A0C0-9FF7646D730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275" y="1612900"/>
            <a:ext cx="7451725" cy="421005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34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0537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regarder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35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7" name="Média en ligne 6" title="Tesla AI Day : Au delà de l'auto">
            <a:hlinkClick r:id="" action="ppaction://media"/>
            <a:extLst>
              <a:ext uri="{FF2B5EF4-FFF2-40B4-BE49-F238E27FC236}">
                <a16:creationId xmlns:a16="http://schemas.microsoft.com/office/drawing/2014/main" id="{4E248372-4EDB-1DDB-4ECE-7C1E7E81C4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275" y="1612900"/>
            <a:ext cx="74517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9ACC-4EB5-F2EA-7F18-528F93D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regarder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FE9DC-E787-AE85-4F77-C05159A95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36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C4981-7E9B-6C2A-E008-3CB225C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8" name="Média en ligne 7" title="DeepMind AlphaFold: A Gift To Humanity! 🧬">
            <a:hlinkClick r:id="" action="ppaction://media"/>
            <a:extLst>
              <a:ext uri="{FF2B5EF4-FFF2-40B4-BE49-F238E27FC236}">
                <a16:creationId xmlns:a16="http://schemas.microsoft.com/office/drawing/2014/main" id="{A648089E-7293-D117-8691-79580341973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2275" y="1612900"/>
            <a:ext cx="74517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95476A-A318-70EC-D52C-8FFB0838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Usages domestiques de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FB5FD-D4D3-E299-16EA-04E6E4BCE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voitures sans conducteur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commandes vocales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robots ménagers</a:t>
            </a:r>
            <a:endParaRPr lang="fr-FR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filtres de messagerie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réalité augmentée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jeux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….</a:t>
            </a:r>
            <a:endParaRPr lang="fr-FR" sz="19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8DF43F-F8CD-C6FD-521A-A0AE58876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37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167AE8-90EF-A5D1-B6D5-C4A146AD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086805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2EF1C-E672-E3A0-A0E8-B0852B8D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 Voiture sans conducteur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74E468-D0AE-A4F3-4C9C-5CA7A3722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Niveau 1 : le conducteur est assisté: régulateur, ABS, etc.</a:t>
            </a:r>
          </a:p>
          <a:p>
            <a:r>
              <a:rPr lang="fr-FR" sz="2400" dirty="0"/>
              <a:t>Niveau 2 : autonomie partielle de la voiture : accélère, freine etc.</a:t>
            </a:r>
          </a:p>
          <a:p>
            <a:r>
              <a:rPr lang="fr-FR" sz="2400" dirty="0"/>
              <a:t>Niveau 3 : autonomie dans certaines conditions : Gère presque tout sur certaines routes. Autorisé en France en 2023</a:t>
            </a:r>
          </a:p>
          <a:p>
            <a:r>
              <a:rPr lang="fr-FR" sz="2400" dirty="0"/>
              <a:t>Niveau 4: Gère tout sur certaine routes</a:t>
            </a:r>
          </a:p>
          <a:p>
            <a:r>
              <a:rPr lang="fr-FR" sz="2400" dirty="0"/>
              <a:t>Niveau 5: gère tout sur toutes les routes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0EA641-820E-CB5D-3ADC-6E0CD0C9E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38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7E06EA-6E0A-6A97-3B33-459B0F42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07383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1BCD8-2D90-CE71-D032-79380FEE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voitures semi-autonome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2A496D-C961-C9E1-E2C4-00F667FFC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39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1C2BAE-565B-CC9F-28EE-7B92F18F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368A551-8B5E-5C76-60DC-7293ACA15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27036"/>
              </p:ext>
            </p:extLst>
          </p:nvPr>
        </p:nvGraphicFramePr>
        <p:xfrm>
          <a:off x="1763688" y="1825600"/>
          <a:ext cx="7356648" cy="340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7716">
                  <a:extLst>
                    <a:ext uri="{9D8B030D-6E8A-4147-A177-3AD203B41FA5}">
                      <a16:colId xmlns:a16="http://schemas.microsoft.com/office/drawing/2014/main" val="2474830806"/>
                    </a:ext>
                  </a:extLst>
                </a:gridCol>
                <a:gridCol w="1854986">
                  <a:extLst>
                    <a:ext uri="{9D8B030D-6E8A-4147-A177-3AD203B41FA5}">
                      <a16:colId xmlns:a16="http://schemas.microsoft.com/office/drawing/2014/main" val="3636818712"/>
                    </a:ext>
                  </a:extLst>
                </a:gridCol>
                <a:gridCol w="1752936">
                  <a:extLst>
                    <a:ext uri="{9D8B030D-6E8A-4147-A177-3AD203B41FA5}">
                      <a16:colId xmlns:a16="http://schemas.microsoft.com/office/drawing/2014/main" val="1376065713"/>
                    </a:ext>
                  </a:extLst>
                </a:gridCol>
                <a:gridCol w="2231010">
                  <a:extLst>
                    <a:ext uri="{9D8B030D-6E8A-4147-A177-3AD203B41FA5}">
                      <a16:colId xmlns:a16="http://schemas.microsoft.com/office/drawing/2014/main" val="3129229191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r>
                        <a:rPr lang="fr-FR" dirty="0"/>
                        <a:t>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Constructeur et modèles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50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22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Super Cruise Cadillac;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ProPilot de Nissan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Pilote semi de Volvo et 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9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Audi A8 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Vision E de Skoda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1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Hyundai NEXO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426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77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Expérimental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Google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Toyota Prius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90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8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1. HISTORIQUE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692150"/>
            <a:ext cx="7451725" cy="5905500"/>
          </a:xfrm>
        </p:spPr>
        <p:txBody>
          <a:bodyPr/>
          <a:lstStyle/>
          <a:p>
            <a:pPr marL="714375" indent="-457200">
              <a:buFont typeface="+mj-lt"/>
              <a:buAutoNum type="arabicPeriod"/>
            </a:pP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L’inventeur (ou les) du mot </a:t>
            </a:r>
            <a:r>
              <a:rPr lang="fr-FR" sz="24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intelligence artificielle. Jean-Paul : 4 ou 5 extraits de Wikipédia envoyés par Jean-Paul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14375" indent="-457200">
              <a:buFont typeface="+mj-lt"/>
              <a:buAutoNum type="arabicPeriod"/>
            </a:pP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L’expérience de Robert</a:t>
            </a:r>
            <a:endParaRPr lang="fr-FR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14375" indent="-457200">
              <a:buFont typeface="+mj-lt"/>
              <a:buAutoNum type="arabicPeriod"/>
            </a:pP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systèmes expert par Jean</a:t>
            </a:r>
            <a:endParaRPr lang="fr-FR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14375" indent="-457200">
              <a:buFont typeface="+mj-lt"/>
              <a:buAutoNum type="arabicPeriod"/>
            </a:pP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ordinateur de 5</a:t>
            </a:r>
            <a:r>
              <a:rPr lang="fr-FR" sz="3600" i="0" u="none" strike="noStrike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ème</a:t>
            </a: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génération </a:t>
            </a:r>
            <a:r>
              <a:rPr lang="fr-FR" sz="24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japonais par Jean-Marie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70BA0-52C1-45A6-9687-B1CB9E7A8438}" type="slidenum">
              <a:rPr lang="fr-FR"/>
              <a:pPr>
                <a:defRPr/>
              </a:pPr>
              <a:t>4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688576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BEDBA-F3DD-561C-8564-3CF50495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3.2. Commandes vocales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8B4B73-9692-908F-96DF-31947B82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009999"/>
                </a:solidFill>
                <a:latin typeface="Arial" panose="020B0604020202020204" pitchFamily="34" charset="0"/>
                <a:hlinkClick r:id="rId2" tooltip="Interface (informatiqu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2" tooltip="Interface (informatiqu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nterface d'entrée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 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d'un </a:t>
            </a:r>
            <a:r>
              <a:rPr lang="fr-FR" sz="2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Système informatique"/>
              </a:rPr>
              <a:t>système informatique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permettant de passer des ordres à l'aide de messages </a:t>
            </a:r>
            <a:r>
              <a:rPr lang="fr-FR" sz="2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Voix humaine"/>
              </a:rPr>
              <a:t>vocaux</a:t>
            </a:r>
            <a:endParaRPr lang="fr-FR" sz="2400" dirty="0"/>
          </a:p>
          <a:p>
            <a:r>
              <a:rPr lang="fr-FR" sz="2400" dirty="0"/>
              <a:t>Interfaces existants</a:t>
            </a:r>
          </a:p>
          <a:p>
            <a:pPr lvl="1"/>
            <a:r>
              <a:rPr lang="fr-FR" sz="1800" dirty="0"/>
              <a:t>OK google</a:t>
            </a:r>
          </a:p>
          <a:p>
            <a:pPr lvl="1"/>
            <a:r>
              <a:rPr lang="fr-FR" sz="1800" dirty="0"/>
              <a:t>Siri Apple</a:t>
            </a:r>
          </a:p>
          <a:p>
            <a:pPr lvl="1"/>
            <a:r>
              <a:rPr lang="fr-FR" sz="1800" dirty="0"/>
              <a:t>Alexa Amazone</a:t>
            </a:r>
          </a:p>
          <a:p>
            <a:r>
              <a:rPr lang="fr-FR" sz="2400" dirty="0"/>
              <a:t>Reconnaissance vocale</a:t>
            </a:r>
          </a:p>
          <a:p>
            <a:r>
              <a:rPr lang="fr-FR" sz="2400" dirty="0"/>
              <a:t>Analyse de la parole</a:t>
            </a:r>
          </a:p>
          <a:p>
            <a:r>
              <a:rPr lang="fr-FR" sz="2400" dirty="0"/>
              <a:t>Conversion en un ordre machine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A072F-5C6C-5B90-7F47-0AF1BADED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40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9BAD93-2BE6-BCF5-8ED6-34782E7B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2330773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49A03-4502-63FF-F59C-AB50070D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 Robots ménagers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D43114-6486-EA96-707A-0C883C4BE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Robots pour cuisiner</a:t>
            </a:r>
          </a:p>
          <a:p>
            <a:r>
              <a:rPr lang="fr-FR" dirty="0"/>
              <a:t>Robots pour faire le ménage</a:t>
            </a:r>
          </a:p>
          <a:p>
            <a:r>
              <a:rPr lang="fr-FR" dirty="0"/>
              <a:t>Robots pour tondre la pelouse</a:t>
            </a:r>
          </a:p>
          <a:p>
            <a:r>
              <a:rPr lang="fr-FR" dirty="0"/>
              <a:t>Robots de surveillance</a:t>
            </a:r>
          </a:p>
          <a:p>
            <a:r>
              <a:rPr lang="fr-FR" dirty="0"/>
              <a:t>Robots de piscine</a:t>
            </a:r>
          </a:p>
          <a:p>
            <a:r>
              <a:rPr lang="fr-FR" dirty="0"/>
              <a:t>Robots caddy de golf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6613C9-B1F5-23E3-2C39-9EC31E276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41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EC1E43-FA39-CCCF-61CC-7762E289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097670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C97D7-B8A2-AB36-4F7B-1F0A2C68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3.5. Réalité augmentée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3E681-1EEF-9410-1E02-50EF7AB0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Supervision de la réalité et d’éléments (sons, images,..) calculés par un système informatique en temps réel</a:t>
            </a:r>
          </a:p>
          <a:p>
            <a:r>
              <a:rPr lang="fr-FR" sz="2400" dirty="0"/>
              <a:t>Superposition d’images réelles et d’images virtuelles</a:t>
            </a:r>
          </a:p>
          <a:p>
            <a:r>
              <a:rPr lang="fr-FR" sz="2400" dirty="0"/>
              <a:t>S’applique à beaucoup de sens: Vue, Ouïe, Odorat, Toucher</a:t>
            </a:r>
          </a:p>
          <a:p>
            <a:r>
              <a:rPr lang="fr-FR" sz="2400" dirty="0"/>
              <a:t>S’applique à beaucoup de domaine: jeux, éducation, culture, etc.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C047EB-97F8-299C-068E-44FFC258C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42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F7270F-4BD4-9921-D53F-0616E3F2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377080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BC17B-2785-28C5-6DD2-8F53B0BE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3.4 Filtres messagerie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61D29-C27C-9FC0-04F5-008B47C76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Utilise le machine Learning et le Deep Learning</a:t>
            </a:r>
          </a:p>
          <a:p>
            <a:r>
              <a:rPr lang="fr-FR" dirty="0"/>
              <a:t>Règles heuristiques</a:t>
            </a:r>
          </a:p>
          <a:p>
            <a:r>
              <a:rPr lang="fr-FR" dirty="0"/>
              <a:t>Interagit avec les humains pour s’enrichir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6FD1F6-637C-BB11-3AE9-99ED884F2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43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47F11-82E2-A630-C5EF-4A570CED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326976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BC2F5-B7D1-F0D3-1CC0-A8D1AEBD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3.6. Jeux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3DDD4-122D-CDAD-BF6A-860C37D81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Améliorer le comportement des personnages non joueurs</a:t>
            </a:r>
          </a:p>
          <a:p>
            <a:r>
              <a:rPr lang="fr-FR" dirty="0"/>
              <a:t>Arbres de décision</a:t>
            </a:r>
          </a:p>
          <a:p>
            <a:r>
              <a:rPr lang="fr-FR" dirty="0"/>
              <a:t>Niveau de difficulté croissant</a:t>
            </a:r>
          </a:p>
          <a:p>
            <a:r>
              <a:rPr lang="fr-FR" dirty="0"/>
              <a:t>Pas reconnu comme étant vraiment de l’IA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63F3EF-9D2A-6DC4-7789-BB3B9FF34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44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F9E2D9-EFB2-8425-8F05-6E6C5EDC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2350686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84218-D148-E721-5488-0DF8D4EB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</a:t>
            </a:r>
            <a:r>
              <a:rPr lang="fr-FR" sz="36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usages professionnels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D55C3-CC8F-A564-C8BA-E82255B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Marketing : les cookies</a:t>
            </a: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Immobilier : Metaverse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Juridique : les prévisions de résultat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Médical : les aides chirurgicales ou les diagnostics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robots industriels</a:t>
            </a:r>
          </a:p>
          <a:p>
            <a:pPr marL="542925" indent="-285750">
              <a:buFont typeface="Courier New" panose="02070309020205020404" pitchFamily="49" charset="0"/>
              <a:buChar char="o"/>
            </a:pPr>
            <a:r>
              <a:rPr lang="fr-FR" sz="3200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Militaires</a:t>
            </a:r>
            <a:endParaRPr lang="fr-FR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28D2B3-AF28-83B2-7C2D-3A9B0D456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45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40580-6C36-5C46-CC26-FFE7B03C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082630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FD757-54DF-F3E6-318A-67DD3802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4.1. Marketing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28BB3-7170-D1F8-285D-A331008D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1AFD04-BD2D-7492-70FA-021341E02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46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63F90-18E4-11C3-650A-7F118338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2856424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749E6-249C-CBDA-4428-4A6248CD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 Immobilier Metaverse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564A40-FF7D-2DD9-591C-39EE9D86D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21D210-9FEF-97FE-2E6E-096DE6DE6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47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CE9FB-FD81-DEAF-2400-55D3F12A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3267149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0A687-2526-B4BC-F688-4CB4119F3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4.3. Juridique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413460-0CC4-ABC2-306C-8291481D4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bases de données sont énormes et deviennent progressivement ouvertes au public</a:t>
            </a:r>
          </a:p>
          <a:p>
            <a:r>
              <a:rPr lang="fr-FR" dirty="0"/>
              <a:t>Les jugements sont de plus en plus considérés comme discutables et peu prévisibles</a:t>
            </a:r>
          </a:p>
          <a:p>
            <a:r>
              <a:rPr lang="fr-FR" dirty="0"/>
              <a:t>La société Predictice permet de trier les résultats en fonction de leur sens.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4D9897-7452-3357-C839-27DF9DCBB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48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184337-6395-E442-D2F9-B308E9E1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1006050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98D57-4653-3EEF-2DFC-47CFB65C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4.4. Médical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5C47AC-6FCB-52DC-F8B8-E13B6FE04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49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DBB5F-8984-63DF-ECA8-119082CB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840E83A-B387-114D-DAB7-673C2A0CE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100" y="980727"/>
            <a:ext cx="3038004" cy="19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AE52F-BCBA-100C-C6B6-4E01C11C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1.1.1 Inventeur du mot IA: JPR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8C9167-A4AF-556B-BD83-BBB5A62E9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5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EF9F64-036D-4B16-2FD5-763408BA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903F7E-5603-8E9F-5090-583E6252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17483"/>
            <a:ext cx="8164591" cy="56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61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AB8D4-7426-0D9E-0D9B-B700E3A6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4.5. Robots industriels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A69AE2-4608-EDFA-AA55-AC1FCF22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ADD981-1122-B8C5-CC2F-DA7680FF6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50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4677D0-07E8-7D40-790C-1EDC4285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2302531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E5A47-ACD7-DA54-0770-0D61361E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4.6. Domaine militaire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DC6397-1A54-2D55-7321-ED7883FA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Cas du projet Man Machine Teaming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7CBA74-B7E5-719A-4904-B0B31BF36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51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90BC5-BD82-0842-E5F2-2A7B0901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231A0C-BD19-8654-DBA2-6723132D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15125"/>
            <a:ext cx="9013547" cy="44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6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F97C5-B525-80AE-1382-4315BC99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929136-7F56-AC92-D032-2FB8716661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52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17154-5D3C-2E01-C4B4-CD98EFE0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B6E1B47-EE6C-EEE7-F612-D086B081BB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9672" y="-19559491"/>
            <a:ext cx="9701695" cy="2619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Schéma des thèmes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 Services capteurs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Détection de zone d'intérêt en multi capteurs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2.2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Amélioration images capteurs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2.3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Corrélation  d’informations multi capteurs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2.3.1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Lidar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2.4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Justification des reconnaissances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2.5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Justification des prises de décision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- Capteurs intelligents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3.1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Données météo Préparation de mission et données en cours de mission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3.2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Classification agnostique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3.3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Prédiction des performances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3.3.1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Avec l'environnement ?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3.3.2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Avec les missions ?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3.3.3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Avec l'opérateur ?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3.4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Apprentissage menaces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3.5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Apprentissage contrôle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3.6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	</a:t>
            </a: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HUMS (Health and Usage Monitoring System)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3.7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Adaptation à l'environnement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4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	</a:t>
            </a: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- Gestion de mission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4.1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Modélisation et résolution de problèmes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4.1.1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Modélisation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4.1.2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Résolution de problèmes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4.2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Clustering, classification, apprentissage par renforcement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4.2.1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Clustering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4.2.2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Classification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4.2.3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Apprentissage par renforcement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4.3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Aide tactique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4.3.1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Analyse SITAC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4.3.2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Propositions tactiques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2"/>
              </a:rPr>
              <a:t>4.4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2"/>
              </a:rPr>
              <a:t>Planification de mission auto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3"/>
              </a:rPr>
              <a:t>4.4.1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3"/>
              </a:rPr>
              <a:t>Génération dynamique de plans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4"/>
              </a:rPr>
              <a:t>4.4.2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4"/>
              </a:rPr>
              <a:t>Allocation dynamique de tâches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5"/>
              </a:rPr>
              <a:t>4.4.3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5"/>
              </a:rPr>
              <a:t>Trajectoire auto multi-contrainte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6"/>
              </a:rPr>
              <a:t>4.5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6"/>
              </a:rPr>
              <a:t>Gestion de la mission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7"/>
              </a:rPr>
              <a:t>4.5.1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7"/>
              </a:rPr>
              <a:t>Entrants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8"/>
              </a:rPr>
              <a:t>4.5.2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8"/>
              </a:rPr>
              <a:t>Output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9"/>
              </a:rPr>
              <a:t>4.5.3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9"/>
              </a:rPr>
              <a:t>Aide tactique: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0"/>
              </a:rPr>
              <a:t>5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0"/>
              </a:rPr>
              <a:t>- Mise en oeuvre et soutien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1"/>
              </a:rPr>
              <a:t>5.1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1"/>
              </a:rPr>
              <a:t>Reconfiguration système adaptée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2"/>
              </a:rPr>
              <a:t>5.2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2"/>
              </a:rPr>
              <a:t>Robotisation du soutien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3"/>
              </a:rPr>
              <a:t>6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3"/>
              </a:rPr>
              <a:t>– Interactions entre dispositifs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4"/>
              </a:rPr>
              <a:t>6.1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4"/>
              </a:rPr>
              <a:t>Plateforme multimodale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5"/>
              </a:rPr>
              <a:t>6.2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5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5"/>
              </a:rPr>
              <a:t>Monitoring équipage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6"/>
              </a:rPr>
              <a:t>6.3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6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6"/>
              </a:rPr>
              <a:t>IHM auto adaptative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7"/>
              </a:rPr>
              <a:t>6.4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7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7"/>
              </a:rPr>
              <a:t>Réalité augmentée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8"/>
              </a:rPr>
              <a:t>6.5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8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8"/>
              </a:rPr>
              <a:t>IHM collaborative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9"/>
              </a:rPr>
              <a:t>7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9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9"/>
              </a:rPr>
              <a:t>Assistant virtuel/ smart cockpit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0"/>
              </a:rPr>
              <a:t>7.1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0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0"/>
              </a:rPr>
              <a:t>Dialogue Homme-Assistant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1"/>
              </a:rPr>
              <a:t>7.1.1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1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1"/>
              </a:rPr>
              <a:t>Dialogue naturel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2"/>
              </a:rPr>
              <a:t>7.1.2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2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2"/>
              </a:rPr>
              <a:t>Acquisition et détection des zones d'intérêt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3"/>
              </a:rPr>
              <a:t>7.1.3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3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3"/>
              </a:rPr>
              <a:t>Adaptation cockpit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4"/>
              </a:rPr>
              <a:t>7.2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4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4"/>
              </a:rPr>
              <a:t>Capacité de raisonnement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5"/>
              </a:rPr>
              <a:t>7.2.1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5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5"/>
              </a:rPr>
              <a:t>Aide à la décision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lang="fr-FR" altLang="fr-FR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7.2.2</a:t>
            </a:r>
            <a:r>
              <a:rPr lang="fr-FR" altLang="fr-FR" sz="2400" b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Décision collaborative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6"/>
              </a:rPr>
              <a:t>7.3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6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6"/>
              </a:rPr>
              <a:t>Représentation de connaissance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7"/>
              </a:rPr>
              <a:t>7.3.1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7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7"/>
              </a:rPr>
              <a:t>Situation tactique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8"/>
              </a:rPr>
              <a:t>7.3.2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8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8"/>
              </a:rPr>
              <a:t>Tactiques et procédures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9"/>
              </a:rPr>
              <a:t>7.3.3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9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9"/>
              </a:rPr>
              <a:t>Etat des systèmes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0"/>
              </a:rPr>
              <a:t>7.3.4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0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0"/>
              </a:rPr>
              <a:t>Règles d’engagement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1"/>
              </a:rPr>
              <a:t>7.3.5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1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1"/>
              </a:rPr>
              <a:t>Etat et intention de l’équipage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2"/>
              </a:rPr>
              <a:t>8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2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2"/>
              </a:rPr>
              <a:t>Technologies évoquées en première page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3"/>
              </a:rPr>
              <a:t>8.1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3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3"/>
              </a:rPr>
              <a:t>Logique floue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4"/>
              </a:rPr>
              <a:t>8.2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4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4"/>
              </a:rPr>
              <a:t>Arbres de décision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5"/>
              </a:rPr>
              <a:t>8.3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5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5"/>
              </a:rPr>
              <a:t>Chaînes de Markov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6"/>
              </a:rPr>
              <a:t>8.4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6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6"/>
              </a:rPr>
              <a:t>Programmation par contraintes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7"/>
              </a:rPr>
              <a:t>8.5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7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7"/>
              </a:rPr>
              <a:t>Ontologies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8"/>
              </a:rPr>
              <a:t>8.6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8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8"/>
              </a:rPr>
              <a:t>Réseaux bayésiens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9"/>
              </a:rPr>
              <a:t>8.7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9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9"/>
              </a:rPr>
              <a:t>Traitement du langage naturel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0"/>
              </a:rPr>
              <a:t>8.8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0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0"/>
              </a:rPr>
              <a:t>Réseaux de neurones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hlinkClick r:id="rId71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54688" algn="r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1"/>
              </a:rPr>
              <a:t>8.9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1"/>
              </a:rPr>
              <a:t>	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1"/>
              </a:rPr>
              <a:t>Machine à vecteurs de support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52F35-461A-BA5A-EA6E-C4987C61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1.1.2. Définition 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E86E4A-A322-98C0-6685-065A895DA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6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39BFAD-38F6-44E1-F3B8-46A98F16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11D74C-FA40-ABFF-A526-56F87ADC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3" y="836712"/>
            <a:ext cx="984753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9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CAB93-2A52-A33B-E4F3-5804BA3B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1.1.3. IA en 1960 par John McCarthy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1800DE-CC0E-CB83-A817-600699EDB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7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BE2925-1B15-9E02-A0F6-6C02F829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56BDC2-69E9-A9D0-EC62-257E0199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754"/>
            <a:ext cx="9144000" cy="53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6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ADB99-121F-4A57-1790-CA08AF5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1.1.4 Niklaus Wirth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5A11CB-2318-D551-9BF7-2F388CC2F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8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1532D-4F5B-45B2-A72C-EFFB0E1E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E4CD37-AD9C-028A-65AA-41934C2F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712"/>
            <a:ext cx="8945112" cy="52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0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7D574-76C9-8F3E-C16E-E3C3D7B9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1.1.5 LISP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E5F4CF-6BAB-0425-8079-CA25A145C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7A2CD-235E-4844-865B-E22BAAC8FDA2}" type="slidenum">
              <a:rPr lang="fr-FR" smtClean="0"/>
              <a:pPr>
                <a:defRPr/>
              </a:pPr>
              <a:t>9</a:t>
            </a:fld>
            <a:endParaRPr lang="fr-FR" sz="1400" b="0" dirty="0">
              <a:latin typeface="Times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6BEE31-ED48-08B0-41D6-BF147B97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LE ROTARY CLUB PARIS CONCORDE – Concordia omnium hominum</a:t>
            </a:r>
            <a:r>
              <a:rPr lang="fr-FR" dirty="0"/>
              <a:t> </a:t>
            </a:r>
            <a:endParaRPr lang="fr-FR" sz="14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54C592-97D8-EA6E-E513-76C664DD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43" y="755512"/>
            <a:ext cx="8039513" cy="53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12069"/>
      </p:ext>
    </p:extLst>
  </p:cSld>
  <p:clrMapOvr>
    <a:masterClrMapping/>
  </p:clrMapOvr>
</p:sld>
</file>

<file path=ppt/theme/theme1.xml><?xml version="1.0" encoding="utf-8"?>
<a:theme xmlns:a="http://schemas.openxmlformats.org/drawingml/2006/main" name="~9924374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D3277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992437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~992437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92437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92437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92437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92437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92437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92437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92437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92437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92437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92437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92437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2061</Words>
  <Application>Microsoft Office PowerPoint</Application>
  <PresentationFormat>Affichage à l'écran (4:3)</PresentationFormat>
  <Paragraphs>345</Paragraphs>
  <Slides>52</Slides>
  <Notes>2</Notes>
  <HiddenSlides>0</HiddenSlides>
  <MMClips>8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52</vt:i4>
      </vt:variant>
    </vt:vector>
  </HeadingPairs>
  <TitlesOfParts>
    <vt:vector size="68" baseType="lpstr">
      <vt:lpstr>Arial</vt:lpstr>
      <vt:lpstr>Calibri</vt:lpstr>
      <vt:lpstr>ColfaxAI</vt:lpstr>
      <vt:lpstr>Courier New</vt:lpstr>
      <vt:lpstr>Lora</vt:lpstr>
      <vt:lpstr>Poppins</vt:lpstr>
      <vt:lpstr>raleway</vt:lpstr>
      <vt:lpstr>Roboto</vt:lpstr>
      <vt:lpstr>Tahoma</vt:lpstr>
      <vt:lpstr>Times</vt:lpstr>
      <vt:lpstr>Times New Roman</vt:lpstr>
      <vt:lpstr>Verdana</vt:lpstr>
      <vt:lpstr>Wingdings</vt:lpstr>
      <vt:lpstr>~9924374</vt:lpstr>
      <vt:lpstr>Objet d’environnement du Gestionnaire de liaisons</vt:lpstr>
      <vt:lpstr>Package</vt:lpstr>
      <vt:lpstr>Conférence débat  Rotary Paris Concorde Intelligence Artificielle</vt:lpstr>
      <vt:lpstr>Plan</vt:lpstr>
      <vt:lpstr>Ark Invest : 5 plateformes</vt:lpstr>
      <vt:lpstr>1. HISTORIQUE</vt:lpstr>
      <vt:lpstr>1.1.1 Inventeur du mot IA: JPR</vt:lpstr>
      <vt:lpstr>1.1.2. Définition IA</vt:lpstr>
      <vt:lpstr>1.1.3. IA en 1960 par John McCarthy</vt:lpstr>
      <vt:lpstr>1.1.4 Niklaus Wirth</vt:lpstr>
      <vt:lpstr>1.1.5 LISP</vt:lpstr>
      <vt:lpstr>1.2. Expérience Robert</vt:lpstr>
      <vt:lpstr>1.3.1 Système Expert : Jean</vt:lpstr>
      <vt:lpstr>1.3.2 Caractéristiques</vt:lpstr>
      <vt:lpstr>1.3.3  Interface utilisateur</vt:lpstr>
      <vt:lpstr>1.4. Ordinateur 5éme génération: JMC</vt:lpstr>
      <vt:lpstr>2. Différents moteurs d’intelligence artificielle </vt:lpstr>
      <vt:lpstr>AI, Machine Learning &amp; Deep Learning</vt:lpstr>
      <vt:lpstr>Machine Learning &amp; Deep Learning</vt:lpstr>
      <vt:lpstr>Machine Learning</vt:lpstr>
      <vt:lpstr>Machine Learning</vt:lpstr>
      <vt:lpstr>Neural Networks</vt:lpstr>
      <vt:lpstr>2.1. Machine Learning</vt:lpstr>
      <vt:lpstr>2.2. Deep Learning</vt:lpstr>
      <vt:lpstr>Exemple pour reconnaitre un chat dans une photo</vt:lpstr>
      <vt:lpstr>2.3. Réseaux neuronaux artificiels</vt:lpstr>
      <vt:lpstr>Interagir</vt:lpstr>
      <vt:lpstr>Interagir</vt:lpstr>
      <vt:lpstr>Interagir</vt:lpstr>
      <vt:lpstr>Interagir</vt:lpstr>
      <vt:lpstr>Interagir</vt:lpstr>
      <vt:lpstr>Interagir</vt:lpstr>
      <vt:lpstr>Quelques exemples</vt:lpstr>
      <vt:lpstr>Quelques exemples</vt:lpstr>
      <vt:lpstr>A regarder</vt:lpstr>
      <vt:lpstr>A regarder</vt:lpstr>
      <vt:lpstr>A regarder</vt:lpstr>
      <vt:lpstr>A regarder</vt:lpstr>
      <vt:lpstr>3. Usages domestiques de l’IA</vt:lpstr>
      <vt:lpstr>3.1 Voiture sans conducteur</vt:lpstr>
      <vt:lpstr>Exemple de voitures semi-autonome</vt:lpstr>
      <vt:lpstr>3.2. Commandes vocales </vt:lpstr>
      <vt:lpstr>3.3 Robots ménagers</vt:lpstr>
      <vt:lpstr>3.5. Réalité augmentée</vt:lpstr>
      <vt:lpstr>3.4 Filtres messagerie</vt:lpstr>
      <vt:lpstr>3.6. Jeux</vt:lpstr>
      <vt:lpstr>4. Les usages professionnels</vt:lpstr>
      <vt:lpstr>4.1. Marketing</vt:lpstr>
      <vt:lpstr>4.2 Immobilier Metaverse</vt:lpstr>
      <vt:lpstr>4.3. Juridique</vt:lpstr>
      <vt:lpstr>4.4. Médical</vt:lpstr>
      <vt:lpstr>4.5. Robots industriels</vt:lpstr>
      <vt:lpstr>4.6. Domaine militaire</vt:lpstr>
      <vt:lpstr>Présentation PowerPoint</vt:lpstr>
    </vt:vector>
  </TitlesOfParts>
  <Company>ROTARY CLUB PARIS CONCORDE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débat  Rotary Paris Concorde Intelligence Artificielle</dc:title>
  <dc:creator>RCPC</dc:creator>
  <cp:lastModifiedBy>Géraud-Loup DIOGO</cp:lastModifiedBy>
  <cp:revision>673</cp:revision>
  <cp:lastPrinted>2015-07-21T07:31:34Z</cp:lastPrinted>
  <dcterms:created xsi:type="dcterms:W3CDTF">2003-11-26T15:30:29Z</dcterms:created>
  <dcterms:modified xsi:type="dcterms:W3CDTF">2022-05-18T23:24:28Z</dcterms:modified>
</cp:coreProperties>
</file>