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8" r:id="rId2"/>
    <p:sldId id="269" r:id="rId3"/>
    <p:sldId id="256" r:id="rId4"/>
    <p:sldId id="278" r:id="rId5"/>
    <p:sldId id="329" r:id="rId6"/>
    <p:sldId id="279" r:id="rId7"/>
    <p:sldId id="280" r:id="rId8"/>
    <p:sldId id="290" r:id="rId9"/>
    <p:sldId id="288" r:id="rId10"/>
    <p:sldId id="291" r:id="rId11"/>
    <p:sldId id="292" r:id="rId12"/>
    <p:sldId id="289" r:id="rId13"/>
    <p:sldId id="293" r:id="rId14"/>
    <p:sldId id="294" r:id="rId15"/>
    <p:sldId id="295" r:id="rId16"/>
    <p:sldId id="296" r:id="rId17"/>
    <p:sldId id="297" r:id="rId18"/>
    <p:sldId id="298" r:id="rId19"/>
    <p:sldId id="285" r:id="rId20"/>
    <p:sldId id="299" r:id="rId21"/>
    <p:sldId id="286" r:id="rId22"/>
    <p:sldId id="320" r:id="rId23"/>
    <p:sldId id="321" r:id="rId24"/>
    <p:sldId id="323" r:id="rId25"/>
    <p:sldId id="331" r:id="rId26"/>
    <p:sldId id="259" r:id="rId27"/>
    <p:sldId id="260" r:id="rId28"/>
    <p:sldId id="261" r:id="rId29"/>
    <p:sldId id="270" r:id="rId30"/>
    <p:sldId id="271" r:id="rId31"/>
    <p:sldId id="272" r:id="rId32"/>
    <p:sldId id="273" r:id="rId33"/>
    <p:sldId id="275" r:id="rId34"/>
    <p:sldId id="274" r:id="rId35"/>
    <p:sldId id="276" r:id="rId36"/>
    <p:sldId id="277" r:id="rId37"/>
    <p:sldId id="302" r:id="rId38"/>
    <p:sldId id="263" r:id="rId39"/>
    <p:sldId id="264" r:id="rId40"/>
    <p:sldId id="265" r:id="rId41"/>
    <p:sldId id="303" r:id="rId42"/>
    <p:sldId id="266" r:id="rId43"/>
    <p:sldId id="267" r:id="rId44"/>
    <p:sldId id="326" r:id="rId45"/>
    <p:sldId id="327" r:id="rId46"/>
    <p:sldId id="312" r:id="rId47"/>
    <p:sldId id="305" r:id="rId48"/>
    <p:sldId id="306" r:id="rId49"/>
    <p:sldId id="313" r:id="rId50"/>
    <p:sldId id="314" r:id="rId51"/>
    <p:sldId id="307" r:id="rId52"/>
    <p:sldId id="308" r:id="rId53"/>
    <p:sldId id="309" r:id="rId54"/>
    <p:sldId id="310" r:id="rId55"/>
    <p:sldId id="311" r:id="rId56"/>
    <p:sldId id="330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2" d="100"/>
          <a:sy n="72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6BAF-9603-4EBF-8FD2-F17C4CB5E2D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53FE-5F93-474F-B958-D544291D4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03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53FE-5F93-474F-B958-D544291D45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5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2DC4-A3C0-48F2-BE73-8F0FBCC3B738}" type="datetimeFigureOut">
              <a:rPr lang="fr-FR" smtClean="0"/>
              <a:pPr/>
              <a:t>14/02/2024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6C2F-DA44-4699-96DD-9D0A4DDEA9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TERRES  RARES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Europium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Luminophores pour écrans plats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(couleur rouge)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Ampoules à basse consommation d’énergie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Protection des billets de banque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7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Gadolinium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Agent de contraste en imagerie médicale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Réfrigération magnétique</a:t>
            </a: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Erbium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Lasers pour applications médicales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Pigment rose pour verres et céramiques</a:t>
            </a:r>
          </a:p>
        </p:txBody>
      </p:sp>
    </p:spTree>
    <p:extLst>
      <p:ext uri="{BB962C8B-B14F-4D97-AF65-F5344CB8AC3E}">
        <p14:creationId xmlns:p14="http://schemas.microsoft.com/office/powerpoint/2010/main" val="403474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Holmium</a:t>
            </a: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Composants d’aimants à très haute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intensité magnétique  </a:t>
            </a:r>
          </a:p>
        </p:txBody>
      </p:sp>
    </p:spTree>
    <p:extLst>
      <p:ext uri="{BB962C8B-B14F-4D97-AF65-F5344CB8AC3E}">
        <p14:creationId xmlns:p14="http://schemas.microsoft.com/office/powerpoint/2010/main" val="21090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Lanthane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fr-FR" sz="36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Batteries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NiMH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(automobiles hybrides)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Catalyse de craquage des pétroles lourds</a:t>
            </a:r>
          </a:p>
          <a:p>
            <a:pPr marL="0" indent="0" algn="ctr">
              <a:buNone/>
            </a:pP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0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Lutétium</a:t>
            </a: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Génération de rayons X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Catalyse</a:t>
            </a:r>
          </a:p>
          <a:p>
            <a:pPr marL="0" indent="0" algn="ctr">
              <a:buNone/>
            </a:pPr>
            <a:r>
              <a:rPr lang="fr-FR" sz="3600" i="1" dirty="0">
                <a:latin typeface="Times New Roman" pitchFamily="18" charset="0"/>
                <a:cs typeface="Times New Roman" pitchFamily="18" charset="0"/>
              </a:rPr>
              <a:t>C’est la plus rare des terres rares</a:t>
            </a:r>
          </a:p>
        </p:txBody>
      </p:sp>
    </p:spTree>
    <p:extLst>
      <p:ext uri="{BB962C8B-B14F-4D97-AF65-F5344CB8AC3E}">
        <p14:creationId xmlns:p14="http://schemas.microsoft.com/office/powerpoint/2010/main" val="166833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Néodyme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Aimants permanents (alliage néodyme-fer-bore ou cobalt) pour fonctionnement à températures plutôt basses, indispensables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aux automobiles électriques et hybrides, et aux éoliennes de haute performance</a:t>
            </a:r>
          </a:p>
        </p:txBody>
      </p:sp>
    </p:spTree>
    <p:extLst>
      <p:ext uri="{BB962C8B-B14F-4D97-AF65-F5344CB8AC3E}">
        <p14:creationId xmlns:p14="http://schemas.microsoft.com/office/powerpoint/2010/main" val="208510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Terbium</a:t>
            </a: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Luminophores pour écrans plats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(lumière verte)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Ampoules à basse consommation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Aimants permanents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7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Praséodyme</a:t>
            </a: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Optique (avec le néodyme)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Colorant jaune du verre et des céramiques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Samarium</a:t>
            </a: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Aimants permanents (samarium-cobalt)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pour fonctionnement à hautes températures (TGV)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9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Le Moyen-Orient a du pétrole,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			la Chine a des terres rares !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					Deng  </a:t>
            </a:r>
            <a:r>
              <a:rPr lang="fr-FR" dirty="0" err="1"/>
              <a:t>Xiao</a:t>
            </a:r>
            <a:r>
              <a:rPr lang="fr-FR" dirty="0"/>
              <a:t>  Ping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Yttrium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Eclairage fluorescent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Luminophores pour écrans plats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Supraconducteurs à haute température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Lasers – Aciers inoxydables pour hautes températures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Piles à combustible à oxydes solides 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5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Scandium</a:t>
            </a: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Lampes halogènes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Piles à combustible à oxydes solides </a:t>
            </a:r>
          </a:p>
          <a:p>
            <a:pPr marL="0" indent="0" algn="ctr">
              <a:buNone/>
            </a:pP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1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Cassou\Downloads\Screenshot_2019-10-13 PrésPanoramaTR160615-46diapos_épuré - prespanoramatr160615-46diapos_epure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" y="332656"/>
            <a:ext cx="914554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9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Cassou\Downloads\Screenshot_2019-10-13 PrésPanoramaTR160615-46diapos_épuré - prespanoramatr160615-46diapos_epure pdf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954"/>
            <a:ext cx="9021611" cy="6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9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Cassou\Downloads\Screenshot_2019-10-13 PrésPanoramaTR160615-46diapos_épuré - prespanoramatr160615-46diapos_epure pdf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632" y="-171400"/>
            <a:ext cx="9598120" cy="66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6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D13F5-311F-B6D1-A63A-60ACE48A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B4285C-156E-4C10-A18E-284B1A8E1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3B8789-4115-9196-B8BB-9D5562C1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780"/>
            <a:ext cx="9144000" cy="50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Processus d’extraction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1/ le minerai primaire est enrichi par différents procédés (gravimétrie, flottation ou séparation magnétique)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2/  il est pulvérisé en grains de taille variable (de 1 à 50 mm)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3/  il est ensuite attaqué par des agents chimiques acides ou caustiques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4/ on arrive à un mélange appelé « 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mischmétal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» qui est un amalgame de terres rares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5/ la séparation des terres rares nécessite des traitements très couteux en énergie et procédés « anti écologiques »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   exemple: pour obtenir de l’Ytterbium, il faut répéter 1 000 cycles de séparation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 L’industrie des terres rares est une industrie extrêmement polluante.</a:t>
            </a:r>
          </a:p>
          <a:p>
            <a:pPr algn="just">
              <a:buNone/>
            </a:pP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  Et comme certains éléments sont radioactifs, les déchets sont dangereux. La radioactivité, à Baotou, est égale à 32 fois la normale. A Tchernobyl elle est 14 fois.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3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674" y="1600200"/>
            <a:ext cx="655665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LES  TERRES  RARES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TR-0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188"/>
            <a:ext cx="9144000" cy="62016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4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3790" y="1600200"/>
            <a:ext cx="7176419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5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069" y="1600200"/>
            <a:ext cx="6823862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7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630" y="1600200"/>
            <a:ext cx="6348739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8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7519" y="1600200"/>
            <a:ext cx="7168961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9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595" y="1600200"/>
            <a:ext cx="7970810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06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199" y="1600200"/>
            <a:ext cx="7413602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R-10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8745" y="1600200"/>
            <a:ext cx="4606510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Evolution de certains prix ($/kg)</a:t>
            </a:r>
            <a:br>
              <a:rPr lang="fr-FR" sz="3600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entre le 31/03/2010  et  le  31/03/2011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27349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Minerai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31/03/2010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31/03/2011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Progression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Cérium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Dysprosium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Gadolinium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Europium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Lanthane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Néodyme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Praséodyme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Samarium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r>
                        <a:rPr lang="fr-FR" baseline="0" dirty="0"/>
                        <a:t> 471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32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 Chine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2010:</a:t>
            </a:r>
          </a:p>
          <a:p>
            <a:pP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	1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producteur       :   90%</a:t>
            </a:r>
          </a:p>
          <a:p>
            <a:pP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	1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consommateur :   60%</a:t>
            </a:r>
          </a:p>
          <a:p>
            <a:pPr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       1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exportateur      :   50 à 60 000 t/an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Politique  chinoise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1/ Concentration de la production nationale au sein de deux entreprises: C I C (China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Corporation) dans le Nord et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Minmetals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dans le Sud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2/ Acquisition ou tentatives d’acquisition de mines à l’extérieur de la Chine, par exemple en Australie.</a:t>
            </a:r>
          </a:p>
          <a:p>
            <a:pPr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terres rares ont été découvertes au début du 19</a:t>
            </a:r>
            <a:r>
              <a:rPr lang="fr-FR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siècle.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Elles sont répandues très inégalement sur la Terre avec souvent des taux de présence très faibles.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Peu de mines sont donc exploitables.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Les réserves mondiales, en millions d’oxydes de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terres rares (OTR)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estimées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à 125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millions de tonnes.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Elles sont essentiellement contenues dans la monazite et dans la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bastnaesite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3/ Politique de quota visant à:</a:t>
            </a:r>
          </a:p>
          <a:p>
            <a:pPr>
              <a:buNone/>
            </a:pPr>
            <a:r>
              <a:rPr lang="fr-FR" dirty="0"/>
              <a:t>		- diminuer l’exportation de minerais</a:t>
            </a:r>
          </a:p>
          <a:p>
            <a:pPr>
              <a:buNone/>
            </a:pPr>
            <a:r>
              <a:rPr lang="fr-FR" dirty="0"/>
              <a:t>			. 65 000 tonnes en 2005</a:t>
            </a:r>
          </a:p>
          <a:p>
            <a:pPr>
              <a:buNone/>
            </a:pPr>
            <a:r>
              <a:rPr lang="fr-FR" dirty="0"/>
              <a:t>			. 50 000               en 2009</a:t>
            </a:r>
          </a:p>
          <a:p>
            <a:pPr>
              <a:buNone/>
            </a:pPr>
            <a:r>
              <a:rPr lang="fr-FR" dirty="0"/>
              <a:t>			. 35 000               en 2010</a:t>
            </a:r>
          </a:p>
          <a:p>
            <a:pPr>
              <a:buNone/>
            </a:pPr>
            <a:r>
              <a:rPr lang="fr-FR" dirty="0"/>
              <a:t>		- interdire à partir de 2015 l’exportation de </a:t>
            </a:r>
          </a:p>
          <a:p>
            <a:pPr>
              <a:buNone/>
            </a:pPr>
            <a:r>
              <a:rPr lang="fr-FR" dirty="0"/>
              <a:t>            dysprosium, terbium, thulium, </a:t>
            </a:r>
            <a:r>
              <a:rPr lang="fr-FR" dirty="0" err="1"/>
              <a:t>lutetium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            et yttrium 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u="sng" dirty="0">
                <a:latin typeface="Times New Roman" pitchFamily="18" charset="0"/>
                <a:cs typeface="Times New Roman" pitchFamily="18" charset="0"/>
              </a:rPr>
              <a:t>Exportations chinoises</a:t>
            </a: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 (en tonnes)</a:t>
            </a:r>
            <a:endParaRPr lang="fr-F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383301"/>
              </p:ext>
            </p:extLst>
          </p:nvPr>
        </p:nvGraphicFramePr>
        <p:xfrm>
          <a:off x="457200" y="1600200"/>
          <a:ext cx="8229600" cy="289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Exportations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Demande 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Excédent ou déficit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65 609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17 609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61 821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8 821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59 643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56 939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25 145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30 258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- 22 742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162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sz="2800" dirty="0"/>
              <a:t>4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/ Interdiction aux firmes étrangères d’investir dans la production minière ou le traitement des minerais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5/ Autorisation d’investir en JV dans les usines de production de produits utilisant les terres rares.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   Priorité sera donnée à la relocalisation en Chine d’usines utilisant les terres rares (avec apport des brevets ?)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Quel  avenir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1/ Le marché des terres rares est petit: 2 à 3 milliards de dollars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2/ Financer une nouvelle mine par emprunt est aujourd’hui impossible  ou très difficile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3/ Une coopération Etats / industriels est indispensable pour développer de nouvelles mines et échapper ainsi au monopole chinois</a:t>
            </a:r>
          </a:p>
          <a:p>
            <a:pPr algn="just">
              <a:buNone/>
            </a:pPr>
            <a:endParaRPr lang="fr-F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Cassou\Downloads\Screenshot_2019-10-13 PrésPanoramaTR160615-46diapos_épuré - prespanoramatr160615-46diapos_epure pdf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" y="188640"/>
            <a:ext cx="934617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71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Cassou\Downloads\Screenshot_2019-10-13 PrésPanoramaTR160615-46diapos_épuré - prespanoramatr160615-46diapos_epure pdf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" y="476672"/>
            <a:ext cx="916564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63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91013"/>
              </p:ext>
            </p:extLst>
          </p:nvPr>
        </p:nvGraphicFramePr>
        <p:xfrm>
          <a:off x="1619250" y="946150"/>
          <a:ext cx="5903913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03610" imgH="4967098" progId="Word.Document.12">
                  <p:embed/>
                </p:oleObj>
              </mc:Choice>
              <mc:Fallback>
                <p:oleObj name="Document" r:id="rId2" imgW="5903610" imgH="49670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9250" y="946150"/>
                        <a:ext cx="5903913" cy="496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31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   Pour les industriels utilisateurs de terres rares,</a:t>
            </a:r>
          </a:p>
          <a:p>
            <a:pPr marL="0" indent="0" algn="ctr">
              <a:buNone/>
            </a:pP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4400" b="1" u="sng">
                <a:latin typeface="Times New Roman" pitchFamily="18" charset="0"/>
                <a:cs typeface="Times New Roman" pitchFamily="18" charset="0"/>
              </a:rPr>
              <a:t>l’avenir  sera  difficile !</a:t>
            </a:r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25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I:\Kivu\Couverture_octobr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73" y="1600200"/>
            <a:ext cx="31996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34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Cassou\Documents\Rdcongo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628650"/>
            <a:ext cx="541972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2C10E-2FB6-6175-6770-E6437781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213BF-6462-ED1B-BD8B-5BF38A403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monazite et la bastnaésite, une fois concentrés, contiennent chacun environ 60% d’oxydes de terres rares.</a:t>
            </a:r>
          </a:p>
          <a:p>
            <a:r>
              <a:rPr lang="fr-FR" dirty="0"/>
              <a:t>La monazite est un sous-produit du minerai du titane et la bastnaésite du minerai de fer.</a:t>
            </a:r>
          </a:p>
          <a:p>
            <a:r>
              <a:rPr lang="fr-FR" dirty="0"/>
              <a:t>Ces deux pierres servent aussi à faire des bijoux.</a:t>
            </a:r>
          </a:p>
        </p:txBody>
      </p:sp>
    </p:spTree>
    <p:extLst>
      <p:ext uri="{BB962C8B-B14F-4D97-AF65-F5344CB8AC3E}">
        <p14:creationId xmlns:p14="http://schemas.microsoft.com/office/powerpoint/2010/main" val="2729041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Cassou\Documents\Rdc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0488"/>
            <a:ext cx="847725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79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du livre - fiction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 Politique africaine de la Chine : investissements remboursés par la fourniture à long terme de matières premières (minerais, bois, produits agricoles…)</a:t>
            </a:r>
          </a:p>
          <a:p>
            <a:endParaRPr lang="fr-FR" dirty="0"/>
          </a:p>
          <a:p>
            <a:r>
              <a:rPr lang="fr-FR" dirty="0"/>
              <a:t>2/ Accord avec le Zaïre pour organiser une concession minière au Kivu, province très riche en minerais, dont les terres rares.</a:t>
            </a:r>
          </a:p>
        </p:txBody>
      </p:sp>
    </p:spTree>
    <p:extLst>
      <p:ext uri="{BB962C8B-B14F-4D97-AF65-F5344CB8AC3E}">
        <p14:creationId xmlns:p14="http://schemas.microsoft.com/office/powerpoint/2010/main" val="2923289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3/ Organisation de ce « </a:t>
            </a:r>
            <a:r>
              <a:rPr lang="fr-FR" dirty="0" err="1"/>
              <a:t>laogaï</a:t>
            </a:r>
            <a:r>
              <a:rPr lang="fr-FR" dirty="0"/>
              <a:t> » (camp de travail) : équipements miniers chinois, techniciens, protection militaire.</a:t>
            </a:r>
          </a:p>
          <a:p>
            <a:endParaRPr lang="fr-FR" dirty="0"/>
          </a:p>
          <a:p>
            <a:r>
              <a:rPr lang="fr-FR" dirty="0"/>
              <a:t>4/ Combats fréquents contre les pillards extérieurs habitués à récupérer par la force les minerais</a:t>
            </a:r>
          </a:p>
        </p:txBody>
      </p:sp>
    </p:spTree>
    <p:extLst>
      <p:ext uri="{BB962C8B-B14F-4D97-AF65-F5344CB8AC3E}">
        <p14:creationId xmlns:p14="http://schemas.microsoft.com/office/powerpoint/2010/main" val="762075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5/ Mise en place secrète de manipulations génétiques à l’aide de nanoparticules de terres rares:</a:t>
            </a:r>
          </a:p>
          <a:p>
            <a:pPr lvl="2"/>
            <a:r>
              <a:rPr lang="fr-FR" dirty="0"/>
              <a:t>- blanchissement de la peau</a:t>
            </a:r>
          </a:p>
          <a:p>
            <a:pPr lvl="2"/>
            <a:r>
              <a:rPr lang="fr-FR" dirty="0"/>
              <a:t>- amélioration de la vision nocturne</a:t>
            </a:r>
          </a:p>
          <a:p>
            <a:pPr lvl="2"/>
            <a:r>
              <a:rPr lang="fr-FR"/>
              <a:t>- contrôle </a:t>
            </a:r>
            <a:r>
              <a:rPr lang="fr-FR" dirty="0"/>
              <a:t>des naissances</a:t>
            </a:r>
          </a:p>
        </p:txBody>
      </p:sp>
    </p:spTree>
    <p:extLst>
      <p:ext uri="{BB962C8B-B14F-4D97-AF65-F5344CB8AC3E}">
        <p14:creationId xmlns:p14="http://schemas.microsoft.com/office/powerpoint/2010/main" val="4074807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6/ Réaction progressive des ouvriers locaux, s’appuyant sur leurs sorciers </a:t>
            </a:r>
            <a:r>
              <a:rPr lang="fr-FR" dirty="0" err="1"/>
              <a:t>traditionnaux</a:t>
            </a:r>
            <a:endParaRPr lang="fr-FR" dirty="0"/>
          </a:p>
          <a:p>
            <a:endParaRPr lang="fr-FR" dirty="0"/>
          </a:p>
          <a:p>
            <a:r>
              <a:rPr lang="fr-FR" dirty="0"/>
              <a:t>7/ Enquête internationale sur cette concession dont la production reste mystérieuse et inconnue</a:t>
            </a:r>
          </a:p>
          <a:p>
            <a:endParaRPr lang="fr-FR" dirty="0"/>
          </a:p>
          <a:p>
            <a:r>
              <a:rPr lang="fr-FR" b="1" dirty="0"/>
              <a:t>8/ Et alors ?</a:t>
            </a:r>
          </a:p>
        </p:txBody>
      </p:sp>
    </p:spTree>
    <p:extLst>
      <p:ext uri="{BB962C8B-B14F-4D97-AF65-F5344CB8AC3E}">
        <p14:creationId xmlns:p14="http://schemas.microsoft.com/office/powerpoint/2010/main" val="2668499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9/ Concluons avec 2 proverbes:</a:t>
            </a:r>
          </a:p>
          <a:p>
            <a:pPr marL="0" indent="0">
              <a:buNone/>
            </a:pPr>
            <a:r>
              <a:rPr lang="fr-FR" dirty="0"/>
              <a:t>	- 1 chinois:</a:t>
            </a:r>
          </a:p>
          <a:p>
            <a:pPr marL="0" indent="0">
              <a:buNone/>
            </a:pPr>
            <a:r>
              <a:rPr lang="fr-FR" dirty="0"/>
              <a:t>	« La plus grande faute est de ne pas savoir 	   se contenter » (Lao </a:t>
            </a:r>
            <a:r>
              <a:rPr lang="fr-FR" dirty="0" err="1"/>
              <a:t>Tseu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	- 1 africain</a:t>
            </a:r>
          </a:p>
          <a:p>
            <a:pPr marL="0" indent="0">
              <a:buNone/>
            </a:pPr>
            <a:r>
              <a:rPr lang="fr-FR" dirty="0"/>
              <a:t>	« Ce qui est plus fort que l’éléphant, </a:t>
            </a:r>
            <a:r>
              <a:rPr lang="fr-FR"/>
              <a:t>c’est 	    la brousse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228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DE526-2E65-07B8-A713-637C127E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cadeau ? Pensez aux </a:t>
            </a:r>
            <a:r>
              <a:rPr lang="fr-FR"/>
              <a:t>terres rares</a:t>
            </a:r>
          </a:p>
        </p:txBody>
      </p:sp>
      <p:pic>
        <p:nvPicPr>
          <p:cNvPr id="5" name="Espace réservé du contenu 4" descr="Une image contenant dessin, text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75F9D1FD-8931-9A79-D52E-D5BA73A6F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2050383"/>
            <a:ext cx="6126480" cy="3625596"/>
          </a:xfrm>
        </p:spPr>
      </p:pic>
    </p:spTree>
    <p:extLst>
      <p:ext uri="{BB962C8B-B14F-4D97-AF65-F5344CB8AC3E}">
        <p14:creationId xmlns:p14="http://schemas.microsoft.com/office/powerpoint/2010/main" val="280608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Minerai  de  monazite</a:t>
            </a:r>
          </a:p>
        </p:txBody>
      </p:sp>
      <p:pic>
        <p:nvPicPr>
          <p:cNvPr id="4" name="Espace réservé du contenu 3" descr="320px-Monazite_-_Rostadheia,_Iveland,_Norvegia_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0" y="2123281"/>
            <a:ext cx="4064000" cy="3479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Minerai de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bastnaesite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ce réservé du contenu 3" descr="image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7550" y="3005931"/>
            <a:ext cx="2628900" cy="1714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latin typeface="Times New Roman" pitchFamily="18" charset="0"/>
                <a:cs typeface="Times New Roman" pitchFamily="18" charset="0"/>
              </a:rPr>
              <a:t>Cérium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Céramiques</a:t>
            </a:r>
          </a:p>
          <a:p>
            <a:pPr algn="just"/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Catalyse (filtres antiparticules autos)</a:t>
            </a:r>
          </a:p>
          <a:p>
            <a:pPr algn="just"/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Polissage du verre (optique)</a:t>
            </a:r>
          </a:p>
          <a:p>
            <a:pPr algn="just"/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Fabrication de verres absorbant les UV</a:t>
            </a:r>
          </a:p>
          <a:p>
            <a:pPr algn="ctr"/>
            <a:endParaRPr lang="fr-FR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484784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/>
              <a:t>Dysprosium</a:t>
            </a:r>
            <a:endParaRPr lang="fr-FR" sz="4400" dirty="0"/>
          </a:p>
          <a:p>
            <a:pPr algn="ctr"/>
            <a:endParaRPr lang="fr-FR" sz="4000" b="1" u="sng" dirty="0"/>
          </a:p>
          <a:p>
            <a:pPr algn="ctr"/>
            <a:r>
              <a:rPr lang="fr-FR" sz="3600" dirty="0"/>
              <a:t>Aimants permanents au néodyme- </a:t>
            </a:r>
          </a:p>
          <a:p>
            <a:pPr algn="ctr"/>
            <a:r>
              <a:rPr lang="fr-FR" sz="3600" dirty="0"/>
              <a:t>fer – bore: son addition permet</a:t>
            </a:r>
          </a:p>
          <a:p>
            <a:pPr algn="ctr"/>
            <a:r>
              <a:rPr lang="fr-FR" sz="3600" dirty="0"/>
              <a:t>d’augmenter la température </a:t>
            </a:r>
          </a:p>
          <a:p>
            <a:pPr algn="ctr"/>
            <a:r>
              <a:rPr lang="fr-FR" sz="3600" dirty="0"/>
              <a:t>d’utilisation.</a:t>
            </a:r>
          </a:p>
          <a:p>
            <a:pPr algn="ctr"/>
            <a:r>
              <a:rPr lang="fr-FR" sz="3600" dirty="0"/>
              <a:t>Composition de certains lasers.</a:t>
            </a:r>
          </a:p>
        </p:txBody>
      </p:sp>
    </p:spTree>
    <p:extLst>
      <p:ext uri="{BB962C8B-B14F-4D97-AF65-F5344CB8AC3E}">
        <p14:creationId xmlns:p14="http://schemas.microsoft.com/office/powerpoint/2010/main" val="3083680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Affichage à l'écran (4:3)</PresentationFormat>
  <Paragraphs>227</Paragraphs>
  <Slides>56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Thème Office</vt:lpstr>
      <vt:lpstr>Document</vt:lpstr>
      <vt:lpstr>TERRES  RARES</vt:lpstr>
      <vt:lpstr>Présentation PowerPoint</vt:lpstr>
      <vt:lpstr>LES  TERRES  RARES</vt:lpstr>
      <vt:lpstr>Présentation PowerPoint</vt:lpstr>
      <vt:lpstr>Présentation PowerPoint</vt:lpstr>
      <vt:lpstr>Minerai  de  monazite</vt:lpstr>
      <vt:lpstr>Minerai de bastnaesite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Processus d’extraction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de certains prix ($/kg) entre le 31/03/2010  et  le  31/03/2011</vt:lpstr>
      <vt:lpstr>La  Chine</vt:lpstr>
      <vt:lpstr>Politique  chinoise</vt:lpstr>
      <vt:lpstr>Présentation PowerPoint</vt:lpstr>
      <vt:lpstr>Exportations chinoises (en tonnes)</vt:lpstr>
      <vt:lpstr>Présentation PowerPoint</vt:lpstr>
      <vt:lpstr>Quel  avenir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Résumé du livre - fiction</vt:lpstr>
      <vt:lpstr>Présentation PowerPoint</vt:lpstr>
      <vt:lpstr>Présentation PowerPoint</vt:lpstr>
      <vt:lpstr>Présentation PowerPoint</vt:lpstr>
      <vt:lpstr>Présentation PowerPoint</vt:lpstr>
      <vt:lpstr>Un cadeau ? Pensez aux terres rares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 TERRES  RARES</dc:title>
  <dc:creator>CASSOU</dc:creator>
  <cp:lastModifiedBy>marcel cassou</cp:lastModifiedBy>
  <cp:revision>86</cp:revision>
  <dcterms:created xsi:type="dcterms:W3CDTF">2011-11-18T16:36:06Z</dcterms:created>
  <dcterms:modified xsi:type="dcterms:W3CDTF">2024-02-14T13:55:20Z</dcterms:modified>
</cp:coreProperties>
</file>