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2" r:id="rId3"/>
    <p:sldId id="273" r:id="rId4"/>
    <p:sldId id="257" r:id="rId5"/>
    <p:sldId id="258" r:id="rId6"/>
    <p:sldId id="259" r:id="rId7"/>
    <p:sldId id="263" r:id="rId8"/>
    <p:sldId id="264" r:id="rId9"/>
    <p:sldId id="265" r:id="rId10"/>
    <p:sldId id="266" r:id="rId11"/>
    <p:sldId id="275" r:id="rId12"/>
    <p:sldId id="268" r:id="rId13"/>
    <p:sldId id="267" r:id="rId14"/>
    <p:sldId id="274" r:id="rId15"/>
    <p:sldId id="269" r:id="rId16"/>
    <p:sldId id="270" r:id="rId17"/>
  </p:sldIdLst>
  <p:sldSz cx="12192000" cy="6858000"/>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2DC7BCE-445E-42A4-9734-CDFC57E12212}">
          <p14:sldIdLst>
            <p14:sldId id="256"/>
            <p14:sldId id="272"/>
            <p14:sldId id="273"/>
            <p14:sldId id="257"/>
            <p14:sldId id="258"/>
            <p14:sldId id="259"/>
            <p14:sldId id="263"/>
            <p14:sldId id="264"/>
            <p14:sldId id="265"/>
            <p14:sldId id="266"/>
            <p14:sldId id="275"/>
            <p14:sldId id="268"/>
            <p14:sldId id="267"/>
            <p14:sldId id="274"/>
            <p14:sldId id="269"/>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0">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88D"/>
    <a:srgbClr val="F7A50A"/>
    <a:srgbClr val="334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8" autoAdjust="0"/>
    <p:restoredTop sz="55034" autoAdjust="0"/>
  </p:normalViewPr>
  <p:slideViewPr>
    <p:cSldViewPr snapToGrid="0">
      <p:cViewPr varScale="1">
        <p:scale>
          <a:sx n="72" d="100"/>
          <a:sy n="72" d="100"/>
        </p:scale>
        <p:origin x="84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772" y="56"/>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fr-FR" dirty="0"/>
          </a:p>
        </p:txBody>
      </p:sp>
      <p:sp>
        <p:nvSpPr>
          <p:cNvPr id="3" name="Espace réservé de la date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98084542-F22A-49B7-95FD-76536FE14D1F}" type="datetimeFigureOut">
              <a:rPr lang="fr-FR" smtClean="0"/>
              <a:pPr/>
              <a:t>21/12/2023</a:t>
            </a:fld>
            <a:endParaRPr lang="fr-FR" dirty="0"/>
          </a:p>
        </p:txBody>
      </p:sp>
      <p:sp>
        <p:nvSpPr>
          <p:cNvPr id="4" name="Espace réservé de l'image des diapositives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fr-FR" dirty="0"/>
          </a:p>
        </p:txBody>
      </p:sp>
      <p:sp>
        <p:nvSpPr>
          <p:cNvPr id="5" name="Espace réservé des notes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F374422E-7064-4580-9A40-A4A166A37748}" type="slidenum">
              <a:rPr lang="fr-FR" smtClean="0"/>
              <a:pPr/>
              <a:t>‹N°›</a:t>
            </a:fld>
            <a:endParaRPr lang="fr-FR" dirty="0"/>
          </a:p>
        </p:txBody>
      </p:sp>
    </p:spTree>
    <p:extLst>
      <p:ext uri="{BB962C8B-B14F-4D97-AF65-F5344CB8AC3E}">
        <p14:creationId xmlns:p14="http://schemas.microsoft.com/office/powerpoint/2010/main" val="345881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14069" y="5094327"/>
            <a:ext cx="6023213" cy="4396514"/>
          </a:xfrm>
        </p:spPr>
        <p:txBody>
          <a:bodyPr/>
          <a:lstStyle/>
          <a:p>
            <a:r>
              <a:rPr lang="fr-FR" sz="1700" b="1" dirty="0"/>
              <a:t>MESSAGE (s)</a:t>
            </a:r>
          </a:p>
          <a:p>
            <a:pPr marL="241196" indent="-241196">
              <a:buAutoNum type="arabicPeriod"/>
            </a:pPr>
            <a:r>
              <a:rPr lang="fr-FR" sz="1700" b="1" dirty="0"/>
              <a:t>Bonjour et merci de nous recevoir .</a:t>
            </a:r>
          </a:p>
          <a:p>
            <a:pPr marL="241196" indent="-241196">
              <a:buAutoNum type="arabicPeriod"/>
            </a:pPr>
            <a:r>
              <a:rPr lang="fr-FR" sz="1700" b="1" dirty="0"/>
              <a:t>Nous allons vous présenter une Action Mondiale lancée par le Club de Versailles Parc</a:t>
            </a:r>
          </a:p>
          <a:p>
            <a:pPr marL="241196" indent="-241196">
              <a:buAutoNum type="arabicPeriod"/>
            </a:pPr>
            <a:r>
              <a:rPr lang="fr-FR" sz="1700" b="1" dirty="0"/>
              <a:t>Cette présentation ne dure que 10 minutes</a:t>
            </a:r>
          </a:p>
          <a:p>
            <a:pPr marL="241196" indent="-241196">
              <a:buFontTx/>
              <a:buAutoNum type="arabicPeriod"/>
            </a:pPr>
            <a:r>
              <a:rPr lang="fr-FR" sz="1700" b="1" dirty="0"/>
              <a:t>Pas besoin de prendre des notes car nous vous enverrons par mail la présentation, ainsi qu’une vidéo explicative du Dr. </a:t>
            </a:r>
            <a:br>
              <a:rPr lang="fr-FR" sz="1700" b="1" dirty="0"/>
            </a:br>
            <a:r>
              <a:rPr lang="fr-FR" sz="1700" b="1" dirty="0"/>
              <a:t>Ramatoulaye</a:t>
            </a:r>
            <a:br>
              <a:rPr lang="fr-FR" sz="1700" b="1" dirty="0"/>
            </a:br>
            <a:endParaRPr lang="fr-FR" sz="1700" b="1" dirty="0"/>
          </a:p>
          <a:p>
            <a:pPr marL="241196" indent="-241196">
              <a:buAutoNum type="arabicPeriod"/>
            </a:pPr>
            <a:r>
              <a:rPr lang="fr-FR" sz="1700" b="1" dirty="0"/>
              <a:t>Merci d’attendre la fin de la présentation pour poser des questions.</a:t>
            </a:r>
          </a:p>
          <a:p>
            <a:pPr marL="241196" indent="-241196">
              <a:buAutoNum type="arabicPeriod"/>
            </a:pPr>
            <a:endParaRPr lang="fr-FR" sz="1700" b="1" dirty="0">
              <a:solidFill>
                <a:srgbClr val="FF0000"/>
              </a:solidFill>
            </a:endParaRPr>
          </a:p>
          <a:p>
            <a:pPr marL="241196" indent="-241196">
              <a:buAutoNum type="arabicPeriod"/>
            </a:pPr>
            <a:r>
              <a:rPr lang="fr-FR" sz="1700" b="1" dirty="0"/>
              <a:t>Si  question sur le CERMES :</a:t>
            </a:r>
          </a:p>
          <a:p>
            <a:pPr marL="698396" lvl="1" indent="-241196">
              <a:buAutoNum type="arabicPeriod"/>
            </a:pPr>
            <a:r>
              <a:rPr lang="fr-FR" sz="1700" b="1" dirty="0"/>
              <a:t>Le CERMES est membre du : Institut Pasteur Network.</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1</a:t>
            </a:fld>
            <a:endParaRPr lang="fr-FR" dirty="0"/>
          </a:p>
        </p:txBody>
      </p:sp>
    </p:spTree>
    <p:extLst>
      <p:ext uri="{BB962C8B-B14F-4D97-AF65-F5344CB8AC3E}">
        <p14:creationId xmlns:p14="http://schemas.microsoft.com/office/powerpoint/2010/main" val="3813202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t>Messages</a:t>
            </a:r>
          </a:p>
          <a:p>
            <a:endParaRPr lang="fr-FR" sz="1600" b="1" dirty="0"/>
          </a:p>
          <a:p>
            <a:r>
              <a:rPr lang="fr-FR" sz="1600" b="1" dirty="0"/>
              <a:t>1. Il est à noter qu’une partie importante du projet sera consacrée à la Formation des personnels des centres de santé aux prélèvements placentaires qui ne sont pas encore courants au Niger</a:t>
            </a:r>
          </a:p>
          <a:p>
            <a:endParaRPr lang="fr-FR" dirty="0"/>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10</a:t>
            </a:fld>
            <a:endParaRPr lang="fr-FR" dirty="0"/>
          </a:p>
        </p:txBody>
      </p:sp>
    </p:spTree>
    <p:extLst>
      <p:ext uri="{BB962C8B-B14F-4D97-AF65-F5344CB8AC3E}">
        <p14:creationId xmlns:p14="http://schemas.microsoft.com/office/powerpoint/2010/main" val="411086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t>MESSAGES:</a:t>
            </a:r>
          </a:p>
          <a:p>
            <a:endParaRPr lang="fr-FR" sz="1600" b="1" dirty="0"/>
          </a:p>
          <a:p>
            <a:pPr marL="228600" indent="-228600">
              <a:buAutoNum type="arabicPeriod"/>
            </a:pPr>
            <a:r>
              <a:rPr lang="fr-FR" sz="1600" b="1" dirty="0"/>
              <a:t>La gestion des fonds est sécurisée.</a:t>
            </a:r>
          </a:p>
          <a:p>
            <a:pPr marL="228600" indent="-228600">
              <a:buAutoNum type="arabicPeriod"/>
            </a:pPr>
            <a:endParaRPr lang="fr-FR" sz="1600" b="1" dirty="0"/>
          </a:p>
          <a:p>
            <a:pPr marL="228600" indent="-228600">
              <a:buAutoNum type="arabicPeriod"/>
            </a:pPr>
            <a:r>
              <a:rPr lang="fr-FR" sz="1600" b="1" dirty="0"/>
              <a:t>Equipements  : factures fournisseurs Français.</a:t>
            </a:r>
          </a:p>
          <a:p>
            <a:pPr marL="228600" indent="-228600">
              <a:buAutoNum type="arabicPeriod"/>
            </a:pPr>
            <a:endParaRPr lang="fr-FR" sz="1600" b="1" dirty="0"/>
          </a:p>
          <a:p>
            <a:pPr marL="228600" indent="-228600">
              <a:buAutoNum type="arabicPeriod"/>
            </a:pPr>
            <a:r>
              <a:rPr lang="fr-FR" sz="1600" b="1" dirty="0"/>
              <a:t>Autres postes : Factures CERMES.</a:t>
            </a:r>
            <a:br>
              <a:rPr lang="fr-FR" sz="1600" b="1" dirty="0"/>
            </a:br>
            <a:endParaRPr lang="fr-FR" sz="1600" b="1" dirty="0"/>
          </a:p>
          <a:p>
            <a:pPr marL="228600" indent="-228600">
              <a:buAutoNum type="arabicPeriod"/>
            </a:pPr>
            <a:r>
              <a:rPr lang="fr-FR" sz="1600" b="1" dirty="0"/>
              <a:t>Les factures seront payées par RC Versailles Parc</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11</a:t>
            </a:fld>
            <a:endParaRPr lang="fr-FR" dirty="0"/>
          </a:p>
        </p:txBody>
      </p:sp>
    </p:spTree>
    <p:extLst>
      <p:ext uri="{BB962C8B-B14F-4D97-AF65-F5344CB8AC3E}">
        <p14:creationId xmlns:p14="http://schemas.microsoft.com/office/powerpoint/2010/main" val="383200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t>Messages :</a:t>
            </a:r>
          </a:p>
          <a:p>
            <a:endParaRPr lang="fr-FR" sz="1600" b="1" dirty="0"/>
          </a:p>
          <a:p>
            <a:pPr marL="342900" indent="-342900">
              <a:buAutoNum type="arabicPeriod"/>
            </a:pPr>
            <a:r>
              <a:rPr lang="fr-FR" sz="1600" b="1" dirty="0"/>
              <a:t>Nous éduquons et équipons les collectivités afin de stopper la propagation de maladies mortelles telles que la polio, le sida ou le paludisme. Nous améliorons l’accès aux soins dans les pays en développement.</a:t>
            </a:r>
          </a:p>
          <a:p>
            <a:pPr marL="342900" indent="-342900">
              <a:buAutoNum type="arabicPeriod"/>
            </a:pPr>
            <a:endParaRPr lang="fr-FR" sz="1600" b="1" dirty="0"/>
          </a:p>
          <a:p>
            <a:pPr marL="342900" indent="-342900">
              <a:buAutoNum type="arabicPeriod"/>
            </a:pPr>
            <a:r>
              <a:rPr lang="fr-FR" sz="1600" b="1" dirty="0"/>
              <a:t>Nous améliorons l’accès à des soins de qualité pour que les mères et leurs enfants puissent avoir une vie épanouie.</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12</a:t>
            </a:fld>
            <a:endParaRPr lang="fr-FR" dirty="0"/>
          </a:p>
        </p:txBody>
      </p:sp>
    </p:spTree>
    <p:extLst>
      <p:ext uri="{BB962C8B-B14F-4D97-AF65-F5344CB8AC3E}">
        <p14:creationId xmlns:p14="http://schemas.microsoft.com/office/powerpoint/2010/main" val="102951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8181" y="4813271"/>
            <a:ext cx="5505450" cy="3938617"/>
          </a:xfrm>
        </p:spPr>
        <p:txBody>
          <a:bodyPr/>
          <a:lstStyle/>
          <a:p>
            <a:r>
              <a:rPr lang="fr-FR" sz="1600" b="1" dirty="0"/>
              <a:t>Messages :</a:t>
            </a:r>
          </a:p>
          <a:p>
            <a:endParaRPr lang="fr-FR" sz="1600" b="1" dirty="0"/>
          </a:p>
          <a:p>
            <a:pPr marL="342900" indent="-342900">
              <a:buAutoNum type="arabicPeriod"/>
            </a:pPr>
            <a:r>
              <a:rPr lang="fr-FR" sz="1600" b="1" u="sng" dirty="0"/>
              <a:t>La santé de la mère et de l’enfant est l’une des priorités stratégiques de la Fondation Rotary</a:t>
            </a:r>
          </a:p>
          <a:p>
            <a:pPr marL="342900" indent="-342900">
              <a:buAutoNum type="arabicPeriod"/>
            </a:pPr>
            <a:endParaRPr lang="fr-FR" sz="1600" b="1" u="sng" dirty="0"/>
          </a:p>
          <a:p>
            <a:pPr marL="342900" indent="-342900">
              <a:buAutoNum type="arabicPeriod"/>
            </a:pPr>
            <a:endParaRPr lang="fr-FR" sz="1600" b="1" u="sng" dirty="0"/>
          </a:p>
          <a:p>
            <a:endParaRPr lang="fr-FR" sz="1600" b="1" u="sng" dirty="0"/>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13</a:t>
            </a:fld>
            <a:endParaRPr lang="fr-FR" dirty="0"/>
          </a:p>
        </p:txBody>
      </p:sp>
    </p:spTree>
    <p:extLst>
      <p:ext uri="{BB962C8B-B14F-4D97-AF65-F5344CB8AC3E}">
        <p14:creationId xmlns:p14="http://schemas.microsoft.com/office/powerpoint/2010/main" val="280686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t>Messages :</a:t>
            </a:r>
          </a:p>
          <a:p>
            <a:endParaRPr lang="fr-FR" sz="1600" b="1" dirty="0"/>
          </a:p>
          <a:p>
            <a:r>
              <a:rPr lang="fr-FR" sz="1600" b="1" dirty="0"/>
              <a:t>1. Pour le moment le planning est tenu</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14</a:t>
            </a:fld>
            <a:endParaRPr lang="fr-FR" dirty="0"/>
          </a:p>
        </p:txBody>
      </p:sp>
    </p:spTree>
    <p:extLst>
      <p:ext uri="{BB962C8B-B14F-4D97-AF65-F5344CB8AC3E}">
        <p14:creationId xmlns:p14="http://schemas.microsoft.com/office/powerpoint/2010/main" val="102951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t>MESSAGES:</a:t>
            </a:r>
          </a:p>
          <a:p>
            <a:endParaRPr lang="fr-FR" sz="1600" b="1" dirty="0"/>
          </a:p>
          <a:p>
            <a:pPr marL="228600" indent="-228600">
              <a:buAutoNum type="arabicPeriod"/>
            </a:pPr>
            <a:r>
              <a:rPr lang="fr-FR" sz="1600" b="1" dirty="0"/>
              <a:t>Selon la règle en vigueur dans le D1660 le Club Parrain International du projet s’engage avec l’aide d’autres Clubs de financer 40% du projet</a:t>
            </a:r>
          </a:p>
          <a:p>
            <a:pPr marL="228600" indent="-228600">
              <a:buAutoNum type="arabicPeriod"/>
            </a:pPr>
            <a:endParaRPr lang="fr-FR" sz="1600" b="1" dirty="0"/>
          </a:p>
          <a:p>
            <a:pPr marL="228600" indent="-228600">
              <a:buAutoNum type="arabicPeriod"/>
            </a:pPr>
            <a:r>
              <a:rPr lang="fr-FR" sz="1600" b="1" dirty="0"/>
              <a:t>Versailles PARC avec l’aide de son Club contact BFS s’engagent à contribuer jusqu’à 18080€</a:t>
            </a:r>
          </a:p>
          <a:p>
            <a:pPr marL="228600" indent="-228600">
              <a:buAutoNum type="arabicPeriod"/>
            </a:pPr>
            <a:endParaRPr lang="fr-FR" sz="1600" b="1" dirty="0"/>
          </a:p>
          <a:p>
            <a:pPr marL="228600" indent="-228600">
              <a:buAutoNum type="arabicPeriod"/>
            </a:pPr>
            <a:r>
              <a:rPr lang="fr-FR" sz="1600" b="1" dirty="0"/>
              <a:t>Le but de nos visites et de vous convaincre de contribuer financièrement à cette formidable Action en récoltant les 18000€ restants.</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15</a:t>
            </a:fld>
            <a:endParaRPr lang="fr-FR" dirty="0"/>
          </a:p>
        </p:txBody>
      </p:sp>
    </p:spTree>
    <p:extLst>
      <p:ext uri="{BB962C8B-B14F-4D97-AF65-F5344CB8AC3E}">
        <p14:creationId xmlns:p14="http://schemas.microsoft.com/office/powerpoint/2010/main" val="1295729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t>MESSAGES</a:t>
            </a:r>
          </a:p>
          <a:p>
            <a:endParaRPr lang="fr-FR" sz="1600" b="1" dirty="0"/>
          </a:p>
          <a:p>
            <a:r>
              <a:rPr lang="fr-FR" sz="1600" b="1" dirty="0"/>
              <a:t>1 . Merci pour votre écoute</a:t>
            </a:r>
          </a:p>
          <a:p>
            <a:endParaRPr lang="fr-FR" sz="1600" b="1" dirty="0"/>
          </a:p>
          <a:p>
            <a:r>
              <a:rPr lang="fr-FR" sz="1600" b="1" dirty="0"/>
              <a:t>2 Avez-vous des questions?</a:t>
            </a:r>
          </a:p>
          <a:p>
            <a:r>
              <a:rPr lang="fr-FR" sz="1600" b="1" dirty="0"/>
              <a:t>	On essaye de vous répondre</a:t>
            </a:r>
          </a:p>
          <a:p>
            <a:r>
              <a:rPr lang="fr-FR" sz="1600" b="1" dirty="0"/>
              <a:t>	Sinon</a:t>
            </a:r>
          </a:p>
          <a:p>
            <a:r>
              <a:rPr lang="fr-FR" sz="1600" b="1" dirty="0"/>
              <a:t>	On note la question et on reviendra vers vous</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16</a:t>
            </a:fld>
            <a:endParaRPr lang="fr-FR" dirty="0"/>
          </a:p>
        </p:txBody>
      </p:sp>
    </p:spTree>
    <p:extLst>
      <p:ext uri="{BB962C8B-B14F-4D97-AF65-F5344CB8AC3E}">
        <p14:creationId xmlns:p14="http://schemas.microsoft.com/office/powerpoint/2010/main" val="302637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67464" y="4829631"/>
            <a:ext cx="5949101" cy="3938617"/>
          </a:xfrm>
        </p:spPr>
        <p:txBody>
          <a:bodyPr/>
          <a:lstStyle/>
          <a:p>
            <a:r>
              <a:rPr lang="fr-FR" sz="1700" b="1" dirty="0"/>
              <a:t>MESSAGE (s)</a:t>
            </a:r>
          </a:p>
          <a:p>
            <a:endParaRPr lang="fr-FR" sz="1700" b="1" dirty="0"/>
          </a:p>
          <a:p>
            <a:pPr marL="241196" indent="-241196">
              <a:buAutoNum type="arabicPeriod"/>
            </a:pPr>
            <a:r>
              <a:rPr lang="fr-FR" sz="1700" b="1" dirty="0"/>
              <a:t>Le paludisme chez une femme enceinte peut provoquer :</a:t>
            </a:r>
          </a:p>
          <a:p>
            <a:pPr marL="698396" lvl="1" indent="-241196">
              <a:buAutoNum type="arabicPeriod"/>
            </a:pPr>
            <a:r>
              <a:rPr lang="fr-FR" sz="1700" b="1" dirty="0"/>
              <a:t>Un avortement naturel (fausse-couche)  </a:t>
            </a:r>
          </a:p>
          <a:p>
            <a:pPr marL="698396" lvl="1" indent="-241196">
              <a:buAutoNum type="arabicPeriod"/>
            </a:pPr>
            <a:r>
              <a:rPr lang="fr-FR" sz="1700" b="1" dirty="0"/>
              <a:t>Une naissance prématurée</a:t>
            </a:r>
          </a:p>
          <a:p>
            <a:pPr marL="698396" lvl="1" indent="-241196">
              <a:buAutoNum type="arabicPeriod"/>
            </a:pPr>
            <a:r>
              <a:rPr lang="fr-FR" sz="1700" b="1" dirty="0"/>
              <a:t>une perte de poids importante des enfants qui vont naitre.</a:t>
            </a:r>
          </a:p>
          <a:p>
            <a:pPr marL="241196" indent="-241196">
              <a:buAutoNum type="arabicPeriod"/>
            </a:pPr>
            <a:endParaRPr lang="fr-FR" sz="1700" b="1" dirty="0"/>
          </a:p>
          <a:p>
            <a:pPr marL="241196" indent="-241196">
              <a:buAutoNum type="arabicPeriod"/>
            </a:pPr>
            <a:r>
              <a:rPr lang="fr-FR" sz="1700" b="1" dirty="0"/>
              <a:t>L’objet du projet consiste à mettre en place un protocole de suivi pour permettre l’amélioration du traitement des femmes enceintes</a:t>
            </a:r>
            <a:r>
              <a:rPr lang="fr-FR" dirty="0"/>
              <a:t>.</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2</a:t>
            </a:fld>
            <a:endParaRPr lang="fr-FR" dirty="0"/>
          </a:p>
        </p:txBody>
      </p:sp>
    </p:spTree>
    <p:extLst>
      <p:ext uri="{BB962C8B-B14F-4D97-AF65-F5344CB8AC3E}">
        <p14:creationId xmlns:p14="http://schemas.microsoft.com/office/powerpoint/2010/main" val="340860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2417" y="5003052"/>
            <a:ext cx="5505450" cy="3938617"/>
          </a:xfrm>
        </p:spPr>
        <p:txBody>
          <a:bodyPr/>
          <a:lstStyle/>
          <a:p>
            <a:r>
              <a:rPr lang="fr-FR" sz="1700" b="1" dirty="0"/>
              <a:t>MESSAGE (s)</a:t>
            </a:r>
          </a:p>
          <a:p>
            <a:endParaRPr lang="fr-FR" sz="1700" b="1" dirty="0"/>
          </a:p>
          <a:p>
            <a:r>
              <a:rPr lang="fr-FR" sz="1700" b="1" dirty="0"/>
              <a:t>On estime que 20% des femmes enceintes en Afrique sub-saharienne sont touchées chaque année par le virus du paludisme</a:t>
            </a:r>
          </a:p>
          <a:p>
            <a:endParaRPr lang="fr-FR" sz="1700" b="1" dirty="0"/>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3</a:t>
            </a:fld>
            <a:endParaRPr lang="fr-FR" dirty="0"/>
          </a:p>
        </p:txBody>
      </p:sp>
    </p:spTree>
    <p:extLst>
      <p:ext uri="{BB962C8B-B14F-4D97-AF65-F5344CB8AC3E}">
        <p14:creationId xmlns:p14="http://schemas.microsoft.com/office/powerpoint/2010/main" val="340860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900" b="1" dirty="0"/>
              <a:t>MESSAGE(s)</a:t>
            </a:r>
          </a:p>
          <a:p>
            <a:endParaRPr lang="fr-FR" sz="1900" b="1" dirty="0"/>
          </a:p>
          <a:p>
            <a:pPr marL="241196" indent="-241196">
              <a:buAutoNum type="arabicPeriod"/>
            </a:pPr>
            <a:r>
              <a:rPr lang="fr-FR" sz="1900" b="1" dirty="0"/>
              <a:t>En plus du RC Versailles Parc 7 autres Clubs du District ont mis en place une Action Palu.</a:t>
            </a:r>
          </a:p>
          <a:p>
            <a:pPr marL="241196" indent="-241196">
              <a:buAutoNum type="arabicPeriod"/>
            </a:pPr>
            <a:endParaRPr lang="fr-FR" sz="1900" b="1" dirty="0"/>
          </a:p>
          <a:p>
            <a:pPr marL="241196" indent="-241196">
              <a:buAutoNum type="arabicPeriod"/>
            </a:pPr>
            <a:r>
              <a:rPr lang="fr-FR" sz="1900" b="1" dirty="0"/>
              <a:t>Dans les 9 Actions passées les objectifs de chaque Action ont été réalisés.</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4</a:t>
            </a:fld>
            <a:endParaRPr lang="fr-FR" dirty="0"/>
          </a:p>
        </p:txBody>
      </p:sp>
    </p:spTree>
    <p:extLst>
      <p:ext uri="{BB962C8B-B14F-4D97-AF65-F5344CB8AC3E}">
        <p14:creationId xmlns:p14="http://schemas.microsoft.com/office/powerpoint/2010/main" val="215355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700" b="1" dirty="0"/>
              <a:t>MESSAGE(s)</a:t>
            </a:r>
          </a:p>
          <a:p>
            <a:pPr marL="241196" indent="-241196">
              <a:buAutoNum type="arabicPeriod"/>
            </a:pPr>
            <a:r>
              <a:rPr lang="fr-FR" sz="1700" b="1" dirty="0"/>
              <a:t>Ci-joint le titre du Projet.</a:t>
            </a:r>
          </a:p>
          <a:p>
            <a:pPr marL="241196" indent="-241196">
              <a:buAutoNum type="arabicPeriod"/>
            </a:pPr>
            <a:r>
              <a:rPr lang="fr-FR" sz="1700" b="1" dirty="0"/>
              <a:t>Un document détaillé de plusieurs pages avec tous les détails est disponible pour ceux que cela intéresse.</a:t>
            </a:r>
          </a:p>
          <a:p>
            <a:pPr marL="241196" indent="-241196">
              <a:buAutoNum type="arabicPeriod"/>
            </a:pPr>
            <a:endParaRPr lang="fr-FR" sz="1700" b="1" dirty="0"/>
          </a:p>
          <a:p>
            <a:pPr marL="241196" indent="-241196">
              <a:buAutoNum type="arabicPeriod"/>
            </a:pPr>
            <a:r>
              <a:rPr lang="fr-FR" sz="1700" b="1" u="sng" dirty="0"/>
              <a:t>Le projet a été mis au point par les scientifiques du CERMES et a été approuvé par l’Institut Pasteur de Paris et par le Ministère de la santé du Niger</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5</a:t>
            </a:fld>
            <a:endParaRPr lang="fr-FR" dirty="0"/>
          </a:p>
        </p:txBody>
      </p:sp>
    </p:spTree>
    <p:extLst>
      <p:ext uri="{BB962C8B-B14F-4D97-AF65-F5344CB8AC3E}">
        <p14:creationId xmlns:p14="http://schemas.microsoft.com/office/powerpoint/2010/main" val="247054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MESSAGE(s)</a:t>
            </a:r>
          </a:p>
          <a:p>
            <a:pPr marL="241196" indent="-241196">
              <a:buAutoNum type="arabicPeriod"/>
            </a:pPr>
            <a:r>
              <a:rPr lang="fr-FR" sz="1700" b="1" dirty="0"/>
              <a:t>Le Chef de projet est le Docteur Ramatoulaye qui va animer les travaux d’une équipe de 5 personnes.</a:t>
            </a:r>
          </a:p>
          <a:p>
            <a:pPr marL="241196" indent="-241196">
              <a:buAutoNum type="arabicPeriod"/>
            </a:pPr>
            <a:endParaRPr lang="fr-FR" sz="1700" b="1" dirty="0"/>
          </a:p>
          <a:p>
            <a:pPr marL="241196" indent="-241196">
              <a:buAutoNum type="arabicPeriod"/>
            </a:pPr>
            <a:r>
              <a:rPr lang="fr-FR" sz="1700" b="1" dirty="0"/>
              <a:t>Elle nous a envoyé une vidéo de 2 minutes pour s’adresser à vous.</a:t>
            </a:r>
          </a:p>
          <a:p>
            <a:pPr marL="241196" indent="-241196">
              <a:buAutoNum type="arabicPeriod"/>
            </a:pPr>
            <a:endParaRPr lang="fr-FR" sz="1700" b="1" dirty="0"/>
          </a:p>
          <a:p>
            <a:pPr marL="241196" indent="-241196">
              <a:buAutoNum type="arabicPeriod"/>
            </a:pPr>
            <a:r>
              <a:rPr lang="fr-FR" sz="1700" b="1" dirty="0"/>
              <a:t>Lancer la vidéo</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6</a:t>
            </a:fld>
            <a:endParaRPr lang="fr-FR" dirty="0"/>
          </a:p>
        </p:txBody>
      </p:sp>
    </p:spTree>
    <p:extLst>
      <p:ext uri="{BB962C8B-B14F-4D97-AF65-F5344CB8AC3E}">
        <p14:creationId xmlns:p14="http://schemas.microsoft.com/office/powerpoint/2010/main" val="14615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t>MESSAGES :</a:t>
            </a:r>
          </a:p>
          <a:p>
            <a:endParaRPr lang="fr-FR" sz="1600" b="1" dirty="0"/>
          </a:p>
          <a:p>
            <a:r>
              <a:rPr lang="fr-FR" sz="1600" b="1" dirty="0"/>
              <a:t>1. Nous avons résumé la partie scientifique du projet dans les pages 7 à 9 de la présentation. Vous pourrez les lire calmement chez vous</a:t>
            </a: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7</a:t>
            </a:fld>
            <a:endParaRPr lang="fr-FR"/>
          </a:p>
        </p:txBody>
      </p:sp>
    </p:spTree>
    <p:extLst>
      <p:ext uri="{BB962C8B-B14F-4D97-AF65-F5344CB8AC3E}">
        <p14:creationId xmlns:p14="http://schemas.microsoft.com/office/powerpoint/2010/main" val="143958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8</a:t>
            </a:fld>
            <a:endParaRPr lang="fr-FR"/>
          </a:p>
        </p:txBody>
      </p:sp>
    </p:spTree>
    <p:extLst>
      <p:ext uri="{BB962C8B-B14F-4D97-AF65-F5344CB8AC3E}">
        <p14:creationId xmlns:p14="http://schemas.microsoft.com/office/powerpoint/2010/main" val="56577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8181" y="4813271"/>
            <a:ext cx="5505450" cy="3938617"/>
          </a:xfrm>
        </p:spPr>
        <p:txBody>
          <a:bodyPr/>
          <a:lstStyle/>
          <a:p>
            <a:endParaRPr lang="fr-FR" sz="1600" b="1" dirty="0"/>
          </a:p>
        </p:txBody>
      </p:sp>
      <p:sp>
        <p:nvSpPr>
          <p:cNvPr id="4" name="Espace réservé du numéro de diapositive 3"/>
          <p:cNvSpPr>
            <a:spLocks noGrp="1"/>
          </p:cNvSpPr>
          <p:nvPr>
            <p:ph type="sldNum" sz="quarter" idx="5"/>
          </p:nvPr>
        </p:nvSpPr>
        <p:spPr/>
        <p:txBody>
          <a:bodyPr/>
          <a:lstStyle/>
          <a:p>
            <a:fld id="{F374422E-7064-4580-9A40-A4A166A37748}" type="slidenum">
              <a:rPr lang="fr-FR" smtClean="0"/>
              <a:pPr/>
              <a:t>9</a:t>
            </a:fld>
            <a:endParaRPr lang="fr-FR" dirty="0"/>
          </a:p>
        </p:txBody>
      </p:sp>
    </p:spTree>
    <p:extLst>
      <p:ext uri="{BB962C8B-B14F-4D97-AF65-F5344CB8AC3E}">
        <p14:creationId xmlns:p14="http://schemas.microsoft.com/office/powerpoint/2010/main" val="428345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dirty="0"/>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12/21/2023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7A50A"/>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dirty="0"/>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12/21/2023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A50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12/21/2023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0778EA2-ACAB-4F0E-A5EA-D16A8EEB2713}"/>
              </a:ext>
            </a:extLst>
          </p:cNvPr>
          <p:cNvSpPr>
            <a:spLocks noGrp="1"/>
          </p:cNvSpPr>
          <p:nvPr>
            <p:ph type="subTitle" idx="1"/>
          </p:nvPr>
        </p:nvSpPr>
        <p:spPr>
          <a:xfrm>
            <a:off x="-9149" y="5690422"/>
            <a:ext cx="12192000" cy="904016"/>
          </a:xfrm>
        </p:spPr>
        <p:txBody>
          <a:bodyPr>
            <a:noAutofit/>
          </a:bodyPr>
          <a:lstStyle/>
          <a:p>
            <a:pPr algn="ctr"/>
            <a:r>
              <a:rPr lang="fr-FR" sz="2400" b="1" dirty="0"/>
              <a:t>Action Mondiale Rotarienne de lutte contre les conséquences du Paludisme via l’Institut Pasteur du Niger (CERMES)</a:t>
            </a:r>
          </a:p>
          <a:p>
            <a:pPr algn="ctr"/>
            <a:r>
              <a:rPr lang="fr-FR" sz="1200" b="1" dirty="0"/>
              <a:t>                                                                                                                                                              Présentation préparée par </a:t>
            </a:r>
            <a:r>
              <a:rPr lang="fr-FR" sz="1200" b="1" dirty="0" err="1"/>
              <a:t>Hazem</a:t>
            </a:r>
            <a:r>
              <a:rPr lang="fr-FR" sz="1200" b="1" dirty="0"/>
              <a:t> </a:t>
            </a:r>
            <a:r>
              <a:rPr lang="fr-FR" sz="1200" b="1" dirty="0" err="1"/>
              <a:t>Mliki</a:t>
            </a:r>
            <a:r>
              <a:rPr lang="fr-FR" sz="1200" b="1" dirty="0"/>
              <a:t> et Jean Daloglou</a:t>
            </a:r>
          </a:p>
        </p:txBody>
      </p:sp>
      <p:sp>
        <p:nvSpPr>
          <p:cNvPr id="7" name="Rectangle 6">
            <a:extLst>
              <a:ext uri="{FF2B5EF4-FFF2-40B4-BE49-F238E27FC236}">
                <a16:creationId xmlns:a16="http://schemas.microsoft.com/office/drawing/2014/main" id="{3BC1D6C2-372F-410C-AFDF-8530D1202368}"/>
              </a:ext>
            </a:extLst>
          </p:cNvPr>
          <p:cNvSpPr/>
          <p:nvPr/>
        </p:nvSpPr>
        <p:spPr>
          <a:xfrm>
            <a:off x="0" y="0"/>
            <a:ext cx="12192000" cy="1285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6BEADB-E86E-467E-A96B-439A1175108D}"/>
              </a:ext>
            </a:extLst>
          </p:cNvPr>
          <p:cNvPicPr>
            <a:picLocks noChangeAspect="1"/>
          </p:cNvPicPr>
          <p:nvPr/>
        </p:nvPicPr>
        <p:blipFill>
          <a:blip r:embed="rId3"/>
          <a:stretch>
            <a:fillRect/>
          </a:stretch>
        </p:blipFill>
        <p:spPr>
          <a:xfrm>
            <a:off x="-1996121" y="-965986"/>
            <a:ext cx="5715012" cy="3108966"/>
          </a:xfrm>
          <a:prstGeom prst="rect">
            <a:avLst/>
          </a:prstGeom>
        </p:spPr>
      </p:pic>
      <p:pic>
        <p:nvPicPr>
          <p:cNvPr id="15" name="Image 14">
            <a:extLst>
              <a:ext uri="{FF2B5EF4-FFF2-40B4-BE49-F238E27FC236}">
                <a16:creationId xmlns:a16="http://schemas.microsoft.com/office/drawing/2014/main" id="{F6550E68-9D97-49EB-B328-11F7367CEA09}"/>
              </a:ext>
            </a:extLst>
          </p:cNvPr>
          <p:cNvPicPr>
            <a:picLocks noChangeAspect="1"/>
          </p:cNvPicPr>
          <p:nvPr/>
        </p:nvPicPr>
        <p:blipFill>
          <a:blip r:embed="rId4"/>
          <a:stretch>
            <a:fillRect/>
          </a:stretch>
        </p:blipFill>
        <p:spPr>
          <a:xfrm>
            <a:off x="1240121" y="-965986"/>
            <a:ext cx="5715012" cy="3108966"/>
          </a:xfrm>
          <a:prstGeom prst="rect">
            <a:avLst/>
          </a:prstGeom>
        </p:spPr>
      </p:pic>
      <p:pic>
        <p:nvPicPr>
          <p:cNvPr id="17" name="Image 16">
            <a:extLst>
              <a:ext uri="{FF2B5EF4-FFF2-40B4-BE49-F238E27FC236}">
                <a16:creationId xmlns:a16="http://schemas.microsoft.com/office/drawing/2014/main" id="{9F6F1065-79AF-410F-91E4-EA092E38E2C4}"/>
              </a:ext>
            </a:extLst>
          </p:cNvPr>
          <p:cNvPicPr>
            <a:picLocks noChangeAspect="1"/>
          </p:cNvPicPr>
          <p:nvPr/>
        </p:nvPicPr>
        <p:blipFill>
          <a:blip r:embed="rId5"/>
          <a:stretch>
            <a:fillRect/>
          </a:stretch>
        </p:blipFill>
        <p:spPr>
          <a:xfrm>
            <a:off x="7607477" y="342899"/>
            <a:ext cx="1571625" cy="600075"/>
          </a:xfrm>
          <a:prstGeom prst="rect">
            <a:avLst/>
          </a:prstGeom>
        </p:spPr>
      </p:pic>
      <p:pic>
        <p:nvPicPr>
          <p:cNvPr id="19" name="Image 18" descr="CERMES Niger logo">
            <a:extLst>
              <a:ext uri="{FF2B5EF4-FFF2-40B4-BE49-F238E27FC236}">
                <a16:creationId xmlns:a16="http://schemas.microsoft.com/office/drawing/2014/main" id="{E0C9B109-4712-4E68-897C-DECCE5891C4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65301" y="152400"/>
            <a:ext cx="1316700" cy="1163140"/>
          </a:xfrm>
          <a:prstGeom prst="rect">
            <a:avLst/>
          </a:prstGeom>
          <a:noFill/>
          <a:ln>
            <a:noFill/>
          </a:ln>
        </p:spPr>
      </p:pic>
      <p:sp>
        <p:nvSpPr>
          <p:cNvPr id="20" name="Titre 1">
            <a:extLst>
              <a:ext uri="{FF2B5EF4-FFF2-40B4-BE49-F238E27FC236}">
                <a16:creationId xmlns:a16="http://schemas.microsoft.com/office/drawing/2014/main" id="{02646BA5-8876-46F4-BD78-A04E87493846}"/>
              </a:ext>
            </a:extLst>
          </p:cNvPr>
          <p:cNvSpPr txBox="1">
            <a:spLocks/>
          </p:cNvSpPr>
          <p:nvPr/>
        </p:nvSpPr>
        <p:spPr>
          <a:xfrm>
            <a:off x="686176" y="2150431"/>
            <a:ext cx="10572000" cy="1285875"/>
          </a:xfrm>
          <a:prstGeom prst="rect">
            <a:avLst/>
          </a:prstGeom>
          <a:noFill/>
          <a:ln>
            <a:noFill/>
          </a:ln>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Action PALU CERMES 2023</a:t>
            </a:r>
          </a:p>
        </p:txBody>
      </p:sp>
    </p:spTree>
    <p:extLst>
      <p:ext uri="{BB962C8B-B14F-4D97-AF65-F5344CB8AC3E}">
        <p14:creationId xmlns:p14="http://schemas.microsoft.com/office/powerpoint/2010/main" val="203475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447188"/>
            <a:ext cx="10571998" cy="970450"/>
          </a:xfrm>
        </p:spPr>
        <p:txBody>
          <a:bodyPr/>
          <a:lstStyle/>
          <a:p>
            <a:pPr algn="ctr"/>
            <a:r>
              <a:rPr lang="fr-FR" dirty="0"/>
              <a:t>Résultats Attendus</a:t>
            </a:r>
          </a:p>
        </p:txBody>
      </p:sp>
      <p:sp>
        <p:nvSpPr>
          <p:cNvPr id="7" name="Espace réservé du contenu 2">
            <a:extLst>
              <a:ext uri="{FF2B5EF4-FFF2-40B4-BE49-F238E27FC236}">
                <a16:creationId xmlns:a16="http://schemas.microsoft.com/office/drawing/2014/main" id="{4824A81E-AD0F-4E4A-B8AC-ED8EC2474A20}"/>
              </a:ext>
            </a:extLst>
          </p:cNvPr>
          <p:cNvSpPr txBox="1">
            <a:spLocks noGrp="1"/>
          </p:cNvSpPr>
          <p:nvPr>
            <p:ph idx="1"/>
          </p:nvPr>
        </p:nvSpPr>
        <p:spPr>
          <a:xfrm>
            <a:off x="819150" y="2494722"/>
            <a:ext cx="10700302" cy="4244009"/>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tx1"/>
              </a:buClr>
              <a:buFont typeface="Wingdings" panose="05000000000000000000" pitchFamily="2" charset="2"/>
              <a:buChar char="v"/>
            </a:pPr>
            <a:r>
              <a:rPr lang="fr-FR" sz="2200" b="1" dirty="0"/>
              <a:t>Taux d’infestation placentaire des femmes dans les régions de Niamey et Dosso et le lien avec le poids de naissance .</a:t>
            </a:r>
            <a:br>
              <a:rPr lang="fr-FR" sz="2200" b="1" dirty="0"/>
            </a:br>
            <a:endParaRPr lang="fr-FR" sz="2200" b="1" dirty="0"/>
          </a:p>
          <a:p>
            <a:pPr>
              <a:buClr>
                <a:schemeClr val="tx1"/>
              </a:buClr>
              <a:buFont typeface="Wingdings" panose="05000000000000000000" pitchFamily="2" charset="2"/>
              <a:buChar char="v"/>
            </a:pPr>
            <a:r>
              <a:rPr lang="fr-FR" sz="2200" b="1" dirty="0"/>
              <a:t>Cohérence au TPI et son efficacité clinique et biologique .</a:t>
            </a:r>
            <a:br>
              <a:rPr lang="fr-FR" sz="2200" b="1" dirty="0"/>
            </a:br>
            <a:endParaRPr lang="fr-FR" sz="2200" b="1" dirty="0"/>
          </a:p>
          <a:p>
            <a:pPr>
              <a:buClr>
                <a:schemeClr val="tx1"/>
              </a:buClr>
              <a:buFont typeface="Wingdings" panose="05000000000000000000" pitchFamily="2" charset="2"/>
              <a:buChar char="v"/>
            </a:pPr>
            <a:r>
              <a:rPr lang="fr-FR" sz="2200" b="1" dirty="0"/>
              <a:t>Formation des techniciens des maternités sur les appositions placentaires .</a:t>
            </a:r>
            <a:br>
              <a:rPr lang="fr-FR" sz="2200" b="1" dirty="0"/>
            </a:br>
            <a:endParaRPr lang="fr-FR" sz="2200" b="1" dirty="0"/>
          </a:p>
          <a:p>
            <a:pPr>
              <a:buClr>
                <a:schemeClr val="tx1"/>
              </a:buClr>
              <a:buFont typeface="Wingdings" panose="05000000000000000000" pitchFamily="2" charset="2"/>
              <a:buChar char="v"/>
            </a:pPr>
            <a:r>
              <a:rPr lang="fr-FR" sz="2200" b="1" dirty="0"/>
              <a:t>Adaptation du protocole national. </a:t>
            </a:r>
          </a:p>
          <a:p>
            <a:pPr marL="0" indent="0">
              <a:buClr>
                <a:schemeClr val="tx1"/>
              </a:buClr>
              <a:buNone/>
            </a:pPr>
            <a:endParaRPr lang="fr-FR" dirty="0"/>
          </a:p>
          <a:p>
            <a:endParaRPr lang="fr-FR" dirty="0"/>
          </a:p>
        </p:txBody>
      </p:sp>
    </p:spTree>
    <p:extLst>
      <p:ext uri="{BB962C8B-B14F-4D97-AF65-F5344CB8AC3E}">
        <p14:creationId xmlns:p14="http://schemas.microsoft.com/office/powerpoint/2010/main" val="71849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438398"/>
            <a:ext cx="10571998" cy="970450"/>
          </a:xfrm>
        </p:spPr>
        <p:txBody>
          <a:bodyPr/>
          <a:lstStyle/>
          <a:p>
            <a:pPr algn="ctr"/>
            <a:r>
              <a:rPr lang="fr-FR" dirty="0"/>
              <a:t>CERMES 2023 Budget</a:t>
            </a:r>
            <a:endParaRPr lang="fr-FR" u="sng" dirty="0"/>
          </a:p>
        </p:txBody>
      </p:sp>
      <p:sp>
        <p:nvSpPr>
          <p:cNvPr id="7" name="Espace réservé du contenu 2">
            <a:extLst>
              <a:ext uri="{FF2B5EF4-FFF2-40B4-BE49-F238E27FC236}">
                <a16:creationId xmlns:a16="http://schemas.microsoft.com/office/drawing/2014/main" id="{4824A81E-AD0F-4E4A-B8AC-ED8EC2474A20}"/>
              </a:ext>
            </a:extLst>
          </p:cNvPr>
          <p:cNvSpPr txBox="1">
            <a:spLocks noGrp="1"/>
          </p:cNvSpPr>
          <p:nvPr>
            <p:ph idx="1"/>
          </p:nvPr>
        </p:nvSpPr>
        <p:spPr>
          <a:xfrm>
            <a:off x="557561" y="2494722"/>
            <a:ext cx="11218127" cy="4244009"/>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tx1"/>
              </a:buClr>
              <a:buFont typeface="Wingdings" panose="05000000000000000000" pitchFamily="2" charset="2"/>
              <a:buChar char="v"/>
            </a:pPr>
            <a:r>
              <a:rPr lang="fr-FR" sz="2200" b="1" dirty="0"/>
              <a:t>Equipement/Réactifs/Consommables				45 000 €				50%</a:t>
            </a:r>
          </a:p>
          <a:p>
            <a:pPr>
              <a:buClr>
                <a:schemeClr val="tx1"/>
              </a:buClr>
              <a:buFont typeface="Wingdings" panose="05000000000000000000" pitchFamily="2" charset="2"/>
              <a:buChar char="v"/>
            </a:pPr>
            <a:r>
              <a:rPr lang="fr-FR" sz="2200" b="1" dirty="0"/>
              <a:t>Formations des techniciens							12 900 €				14%</a:t>
            </a:r>
          </a:p>
          <a:p>
            <a:pPr>
              <a:buClr>
                <a:schemeClr val="tx1"/>
              </a:buClr>
              <a:buFont typeface="Wingdings" panose="05000000000000000000" pitchFamily="2" charset="2"/>
              <a:buChar char="v"/>
            </a:pPr>
            <a:r>
              <a:rPr lang="fr-FR" sz="2200" b="1" dirty="0"/>
              <a:t>Personnel												13 400 €				15%</a:t>
            </a:r>
          </a:p>
          <a:p>
            <a:pPr>
              <a:buClr>
                <a:schemeClr val="tx1"/>
              </a:buClr>
              <a:buFont typeface="Wingdings" panose="05000000000000000000" pitchFamily="2" charset="2"/>
              <a:buChar char="v"/>
            </a:pPr>
            <a:r>
              <a:rPr lang="fr-FR" sz="2200" b="1"/>
              <a:t>Operations</a:t>
            </a:r>
            <a:r>
              <a:rPr lang="fr-FR" sz="2200" b="1" dirty="0"/>
              <a:t>											10 700 €				12%</a:t>
            </a:r>
          </a:p>
          <a:p>
            <a:pPr>
              <a:buClr>
                <a:schemeClr val="tx1"/>
              </a:buClr>
              <a:buFont typeface="Wingdings" panose="05000000000000000000" pitchFamily="2" charset="2"/>
              <a:buChar char="v"/>
            </a:pPr>
            <a:r>
              <a:rPr lang="fr-FR" sz="2200" b="1" dirty="0"/>
              <a:t>Gestion												  8 200 €				 9%</a:t>
            </a:r>
            <a:br>
              <a:rPr lang="fr-FR" sz="2200" b="1" dirty="0"/>
            </a:br>
            <a:br>
              <a:rPr lang="fr-FR" sz="2200" b="1" dirty="0"/>
            </a:br>
            <a:r>
              <a:rPr lang="fr-FR" sz="2200" b="1" dirty="0"/>
              <a:t>														   = 90 200 €</a:t>
            </a:r>
          </a:p>
          <a:p>
            <a:pPr marL="0" indent="0">
              <a:buClr>
                <a:schemeClr val="tx1"/>
              </a:buClr>
              <a:buNone/>
            </a:pPr>
            <a:endParaRPr lang="fr-FR" dirty="0"/>
          </a:p>
          <a:p>
            <a:endParaRPr lang="fr-FR" dirty="0"/>
          </a:p>
        </p:txBody>
      </p:sp>
      <p:cxnSp>
        <p:nvCxnSpPr>
          <p:cNvPr id="5" name="Connecteur droit 4">
            <a:extLst>
              <a:ext uri="{FF2B5EF4-FFF2-40B4-BE49-F238E27FC236}">
                <a16:creationId xmlns:a16="http://schemas.microsoft.com/office/drawing/2014/main" id="{FD75A069-736D-49F5-BF17-122AB98A0E90}"/>
              </a:ext>
            </a:extLst>
          </p:cNvPr>
          <p:cNvCxnSpPr>
            <a:cxnSpLocks/>
          </p:cNvCxnSpPr>
          <p:nvPr/>
        </p:nvCxnSpPr>
        <p:spPr>
          <a:xfrm>
            <a:off x="7304567" y="5241851"/>
            <a:ext cx="1584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91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177F7CC-16CA-4FF5-BDA6-2776C635F630}"/>
              </a:ext>
            </a:extLst>
          </p:cNvPr>
          <p:cNvSpPr>
            <a:spLocks noGrp="1"/>
          </p:cNvSpPr>
          <p:nvPr>
            <p:ph type="title"/>
          </p:nvPr>
        </p:nvSpPr>
        <p:spPr/>
        <p:txBody>
          <a:bodyPr/>
          <a:lstStyle/>
          <a:p>
            <a:pPr algn="ctr"/>
            <a:r>
              <a:rPr lang="fr-FR" dirty="0"/>
              <a:t>Une action qui répond à deux grandes causes du Rotary</a:t>
            </a:r>
          </a:p>
        </p:txBody>
      </p:sp>
      <p:sp>
        <p:nvSpPr>
          <p:cNvPr id="14" name="Espace réservé du contenu 2">
            <a:extLst>
              <a:ext uri="{FF2B5EF4-FFF2-40B4-BE49-F238E27FC236}">
                <a16:creationId xmlns:a16="http://schemas.microsoft.com/office/drawing/2014/main" id="{0B89DE37-C59D-4CC2-BEA2-2F9EC3488585}"/>
              </a:ext>
            </a:extLst>
          </p:cNvPr>
          <p:cNvSpPr txBox="1">
            <a:spLocks/>
          </p:cNvSpPr>
          <p:nvPr/>
        </p:nvSpPr>
        <p:spPr>
          <a:xfrm>
            <a:off x="951671" y="2428461"/>
            <a:ext cx="10965345" cy="424400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rgbClr val="25488D"/>
              </a:buClr>
              <a:buFont typeface="Wingdings" panose="05000000000000000000" pitchFamily="2" charset="2"/>
              <a:buChar char="v"/>
            </a:pPr>
            <a:r>
              <a:rPr lang="fr-FR" sz="3200" b="1" dirty="0">
                <a:solidFill>
                  <a:srgbClr val="25488D"/>
                </a:solidFill>
              </a:rPr>
              <a:t>La lutte contre les maladies</a:t>
            </a:r>
            <a:br>
              <a:rPr lang="fr-FR" sz="3200" b="1" dirty="0">
                <a:solidFill>
                  <a:srgbClr val="25488D"/>
                </a:solidFill>
              </a:rPr>
            </a:br>
            <a:endParaRPr lang="fr-FR" sz="3200" b="1" dirty="0">
              <a:solidFill>
                <a:srgbClr val="25488D"/>
              </a:solidFill>
            </a:endParaRPr>
          </a:p>
          <a:p>
            <a:pPr>
              <a:buClr>
                <a:srgbClr val="25488D"/>
              </a:buClr>
              <a:buFont typeface="Wingdings" panose="05000000000000000000" pitchFamily="2" charset="2"/>
              <a:buChar char="v"/>
            </a:pPr>
            <a:r>
              <a:rPr lang="fr-FR" sz="3200" b="1" dirty="0">
                <a:solidFill>
                  <a:srgbClr val="25488D"/>
                </a:solidFill>
              </a:rPr>
              <a:t>La protection de la mère et de l’enfant</a:t>
            </a:r>
            <a:br>
              <a:rPr lang="fr-FR" sz="3200" b="1" dirty="0"/>
            </a:br>
            <a:endParaRPr lang="fr-FR" sz="3200" b="1" dirty="0"/>
          </a:p>
          <a:p>
            <a:pPr marL="0" indent="0">
              <a:buNone/>
            </a:pPr>
            <a:endParaRPr lang="fr-FR" dirty="0"/>
          </a:p>
        </p:txBody>
      </p:sp>
    </p:spTree>
    <p:extLst>
      <p:ext uri="{BB962C8B-B14F-4D97-AF65-F5344CB8AC3E}">
        <p14:creationId xmlns:p14="http://schemas.microsoft.com/office/powerpoint/2010/main" val="105598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6FDCF8BD-7D40-4F0B-9BB0-EABB605E5F3A}"/>
              </a:ext>
            </a:extLst>
          </p:cNvPr>
          <p:cNvSpPr>
            <a:spLocks noGrp="1"/>
          </p:cNvSpPr>
          <p:nvPr>
            <p:ph type="title"/>
          </p:nvPr>
        </p:nvSpPr>
        <p:spPr>
          <a:xfrm>
            <a:off x="2138522" y="221946"/>
            <a:ext cx="6634593" cy="1040672"/>
          </a:xfrm>
        </p:spPr>
        <p:txBody>
          <a:bodyPr>
            <a:noAutofit/>
          </a:bodyPr>
          <a:lstStyle/>
          <a:p>
            <a:pPr algn="ctr"/>
            <a:r>
              <a:rPr lang="fr-FR" sz="3200" b="1" u="sng" dirty="0">
                <a:solidFill>
                  <a:srgbClr val="25488D"/>
                </a:solidFill>
              </a:rPr>
              <a:t>Eviter le retard de croissance de milliers d’enfants</a:t>
            </a:r>
          </a:p>
        </p:txBody>
      </p:sp>
      <p:sp>
        <p:nvSpPr>
          <p:cNvPr id="12" name="Espace réservé du texte 11">
            <a:extLst>
              <a:ext uri="{FF2B5EF4-FFF2-40B4-BE49-F238E27FC236}">
                <a16:creationId xmlns:a16="http://schemas.microsoft.com/office/drawing/2014/main" id="{C6C5CC6A-7CE6-4698-B2B2-07EACF0E2B50}"/>
              </a:ext>
            </a:extLst>
          </p:cNvPr>
          <p:cNvSpPr>
            <a:spLocks noGrp="1"/>
          </p:cNvSpPr>
          <p:nvPr>
            <p:ph type="body" sz="half" idx="2"/>
          </p:nvPr>
        </p:nvSpPr>
        <p:spPr>
          <a:xfrm>
            <a:off x="3790188" y="2239711"/>
            <a:ext cx="4383437" cy="1409250"/>
          </a:xfrm>
        </p:spPr>
        <p:txBody>
          <a:bodyPr>
            <a:noAutofit/>
          </a:bodyPr>
          <a:lstStyle/>
          <a:p>
            <a:r>
              <a:rPr lang="fr-FR" sz="2400" b="1" dirty="0">
                <a:solidFill>
                  <a:srgbClr val="25488D"/>
                </a:solidFill>
              </a:rPr>
              <a:t>D’abord au </a:t>
            </a:r>
            <a:r>
              <a:rPr lang="fr-FR" sz="2400" b="1" u="sng" dirty="0">
                <a:solidFill>
                  <a:srgbClr val="25488D"/>
                </a:solidFill>
              </a:rPr>
              <a:t>Niger</a:t>
            </a:r>
          </a:p>
          <a:p>
            <a:endParaRPr lang="fr-FR" sz="2400" dirty="0"/>
          </a:p>
          <a:p>
            <a:r>
              <a:rPr lang="fr-FR" sz="2400" b="1" dirty="0">
                <a:solidFill>
                  <a:srgbClr val="25488D"/>
                </a:solidFill>
              </a:rPr>
              <a:t>et</a:t>
            </a:r>
            <a:r>
              <a:rPr lang="fr-FR" sz="2400" dirty="0">
                <a:solidFill>
                  <a:srgbClr val="25488D"/>
                </a:solidFill>
              </a:rPr>
              <a:t> </a:t>
            </a:r>
          </a:p>
          <a:p>
            <a:endParaRPr lang="fr-FR" sz="2400" dirty="0"/>
          </a:p>
          <a:p>
            <a:r>
              <a:rPr lang="fr-FR" sz="2400" b="1" dirty="0">
                <a:solidFill>
                  <a:srgbClr val="25488D"/>
                </a:solidFill>
              </a:rPr>
              <a:t>Ensuite partout dans </a:t>
            </a:r>
            <a:br>
              <a:rPr lang="fr-FR" sz="2400" b="1" dirty="0">
                <a:solidFill>
                  <a:srgbClr val="25488D"/>
                </a:solidFill>
              </a:rPr>
            </a:br>
            <a:r>
              <a:rPr lang="fr-FR" sz="2400" b="1" dirty="0">
                <a:solidFill>
                  <a:srgbClr val="25488D"/>
                </a:solidFill>
              </a:rPr>
              <a:t>le </a:t>
            </a:r>
            <a:r>
              <a:rPr lang="fr-FR" sz="2400" b="1" u="sng" dirty="0">
                <a:solidFill>
                  <a:srgbClr val="25488D"/>
                </a:solidFill>
              </a:rPr>
              <a:t>Monde</a:t>
            </a:r>
          </a:p>
        </p:txBody>
      </p:sp>
      <p:pic>
        <p:nvPicPr>
          <p:cNvPr id="4098" name="Picture 2">
            <a:extLst>
              <a:ext uri="{FF2B5EF4-FFF2-40B4-BE49-F238E27FC236}">
                <a16:creationId xmlns:a16="http://schemas.microsoft.com/office/drawing/2014/main" id="{4C7C8C4E-1D07-4AED-8269-B156BF67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804" y="3598275"/>
            <a:ext cx="5055257" cy="324980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7907B6F1-D3E2-43C0-B41B-9A6EE8FF5508}"/>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5567" r="5567"/>
          <a:stretch>
            <a:fillRect/>
          </a:stretch>
        </p:blipFill>
        <p:spPr bwMode="auto">
          <a:xfrm>
            <a:off x="19045" y="1656784"/>
            <a:ext cx="3187148" cy="358678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253A0CA0-29D2-43D6-93CA-6C06941E5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5077" y="586018"/>
            <a:ext cx="2956568" cy="2956568"/>
          </a:xfrm>
          <a:prstGeom prst="rect">
            <a:avLst/>
          </a:prstGeom>
          <a:noFill/>
          <a:extLst>
            <a:ext uri="{909E8E84-426E-40DD-AFC4-6F175D3DCCD1}">
              <a14:hiddenFill xmlns:a14="http://schemas.microsoft.com/office/drawing/2010/main">
                <a:solidFill>
                  <a:srgbClr val="FFFFFF"/>
                </a:solidFill>
              </a14:hiddenFill>
            </a:ext>
          </a:extLst>
        </p:spPr>
      </p:pic>
      <p:sp>
        <p:nvSpPr>
          <p:cNvPr id="16" name="Flèche : virage 15">
            <a:extLst>
              <a:ext uri="{FF2B5EF4-FFF2-40B4-BE49-F238E27FC236}">
                <a16:creationId xmlns:a16="http://schemas.microsoft.com/office/drawing/2014/main" id="{8470D44A-6353-480C-98ED-0582E19D0579}"/>
              </a:ext>
            </a:extLst>
          </p:cNvPr>
          <p:cNvSpPr/>
          <p:nvPr/>
        </p:nvSpPr>
        <p:spPr>
          <a:xfrm rot="10800000" flipH="1">
            <a:off x="3408571" y="2156156"/>
            <a:ext cx="312043" cy="379996"/>
          </a:xfrm>
          <a:prstGeom prst="bentArrow">
            <a:avLst/>
          </a:prstGeom>
          <a:solidFill>
            <a:srgbClr val="334F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4" name="Flèche : virage 23">
            <a:extLst>
              <a:ext uri="{FF2B5EF4-FFF2-40B4-BE49-F238E27FC236}">
                <a16:creationId xmlns:a16="http://schemas.microsoft.com/office/drawing/2014/main" id="{2073CDA3-D49A-43A4-851B-F3714D87060F}"/>
              </a:ext>
            </a:extLst>
          </p:cNvPr>
          <p:cNvSpPr/>
          <p:nvPr/>
        </p:nvSpPr>
        <p:spPr>
          <a:xfrm rot="10800000" flipH="1">
            <a:off x="3448328" y="4323229"/>
            <a:ext cx="312043" cy="379996"/>
          </a:xfrm>
          <a:prstGeom prst="bentArrow">
            <a:avLst/>
          </a:prstGeom>
          <a:solidFill>
            <a:srgbClr val="334F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58342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177F7CC-16CA-4FF5-BDA6-2776C635F630}"/>
              </a:ext>
            </a:extLst>
          </p:cNvPr>
          <p:cNvSpPr>
            <a:spLocks noGrp="1"/>
          </p:cNvSpPr>
          <p:nvPr>
            <p:ph type="title"/>
          </p:nvPr>
        </p:nvSpPr>
        <p:spPr/>
        <p:txBody>
          <a:bodyPr/>
          <a:lstStyle/>
          <a:p>
            <a:pPr algn="ctr"/>
            <a:r>
              <a:rPr lang="fr-FR" dirty="0"/>
              <a:t>Planning : Action PALU CERMES 2023</a:t>
            </a:r>
          </a:p>
        </p:txBody>
      </p:sp>
      <p:sp>
        <p:nvSpPr>
          <p:cNvPr id="14" name="Espace réservé du contenu 2">
            <a:extLst>
              <a:ext uri="{FF2B5EF4-FFF2-40B4-BE49-F238E27FC236}">
                <a16:creationId xmlns:a16="http://schemas.microsoft.com/office/drawing/2014/main" id="{0B89DE37-C59D-4CC2-BEA2-2F9EC3488585}"/>
              </a:ext>
            </a:extLst>
          </p:cNvPr>
          <p:cNvSpPr txBox="1">
            <a:spLocks/>
          </p:cNvSpPr>
          <p:nvPr/>
        </p:nvSpPr>
        <p:spPr>
          <a:xfrm>
            <a:off x="951671" y="2428461"/>
            <a:ext cx="10965345" cy="4244009"/>
          </a:xfrm>
          <a:prstGeom prst="rect">
            <a:avLst/>
          </a:prstGeom>
          <a:effectLst>
            <a:outerShdw blurRad="50800" dir="14400000">
              <a:srgbClr val="000000">
                <a:alpha val="40000"/>
              </a:srgbClr>
            </a:outerShdw>
          </a:effectLst>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rgbClr val="25488D"/>
              </a:buClr>
              <a:buFont typeface="Wingdings" panose="05000000000000000000" pitchFamily="2" charset="2"/>
              <a:buChar char="v"/>
            </a:pPr>
            <a:r>
              <a:rPr lang="fr-FR" sz="2600" b="1" dirty="0">
                <a:solidFill>
                  <a:srgbClr val="25488D"/>
                </a:solidFill>
              </a:rPr>
              <a:t>2 Juin : Soumettre la demande à la Fondation ;</a:t>
            </a:r>
            <a:br>
              <a:rPr lang="fr-FR" sz="2600" b="1" dirty="0">
                <a:solidFill>
                  <a:srgbClr val="25488D"/>
                </a:solidFill>
              </a:rPr>
            </a:br>
            <a:endParaRPr lang="fr-FR" sz="2600" b="1" dirty="0">
              <a:solidFill>
                <a:srgbClr val="25488D"/>
              </a:solidFill>
            </a:endParaRPr>
          </a:p>
          <a:p>
            <a:pPr>
              <a:buClr>
                <a:srgbClr val="25488D"/>
              </a:buClr>
              <a:buFont typeface="Wingdings" panose="05000000000000000000" pitchFamily="2" charset="2"/>
              <a:buChar char="v"/>
            </a:pPr>
            <a:r>
              <a:rPr lang="fr-FR" sz="2600" b="1" dirty="0">
                <a:solidFill>
                  <a:srgbClr val="25488D"/>
                </a:solidFill>
              </a:rPr>
              <a:t>30 Juin : Approbation ;</a:t>
            </a:r>
            <a:br>
              <a:rPr lang="fr-FR" sz="2600" b="1" dirty="0">
                <a:solidFill>
                  <a:srgbClr val="25488D"/>
                </a:solidFill>
              </a:rPr>
            </a:br>
            <a:endParaRPr lang="fr-FR" sz="2600" b="1" dirty="0">
              <a:solidFill>
                <a:srgbClr val="25488D"/>
              </a:solidFill>
            </a:endParaRPr>
          </a:p>
          <a:p>
            <a:pPr>
              <a:buClr>
                <a:srgbClr val="25488D"/>
              </a:buClr>
              <a:buFont typeface="Wingdings" panose="05000000000000000000" pitchFamily="2" charset="2"/>
              <a:buChar char="v"/>
            </a:pPr>
            <a:r>
              <a:rPr lang="fr-FR" sz="2600" b="1" dirty="0">
                <a:solidFill>
                  <a:srgbClr val="25488D"/>
                </a:solidFill>
              </a:rPr>
              <a:t>Mai à Septembre : Visites de présentation aux clubs du District 1660 ;</a:t>
            </a:r>
            <a:br>
              <a:rPr lang="fr-FR" sz="2600" b="1" dirty="0">
                <a:solidFill>
                  <a:srgbClr val="25488D"/>
                </a:solidFill>
              </a:rPr>
            </a:br>
            <a:endParaRPr lang="fr-FR" sz="2600" b="1" dirty="0">
              <a:solidFill>
                <a:srgbClr val="25488D"/>
              </a:solidFill>
            </a:endParaRPr>
          </a:p>
          <a:p>
            <a:pPr>
              <a:buClr>
                <a:srgbClr val="25488D"/>
              </a:buClr>
              <a:buFont typeface="Wingdings" panose="05000000000000000000" pitchFamily="2" charset="2"/>
              <a:buChar char="v"/>
            </a:pPr>
            <a:r>
              <a:rPr lang="fr-FR" sz="2600" b="1" dirty="0">
                <a:solidFill>
                  <a:srgbClr val="25488D"/>
                </a:solidFill>
              </a:rPr>
              <a:t>Octobre : Fin de la collecte des fonds ;</a:t>
            </a:r>
            <a:br>
              <a:rPr lang="fr-FR" sz="2600" b="1" dirty="0">
                <a:solidFill>
                  <a:srgbClr val="25488D"/>
                </a:solidFill>
              </a:rPr>
            </a:br>
            <a:endParaRPr lang="fr-FR" sz="2600" b="1" dirty="0">
              <a:solidFill>
                <a:srgbClr val="25488D"/>
              </a:solidFill>
            </a:endParaRPr>
          </a:p>
          <a:p>
            <a:pPr>
              <a:buClr>
                <a:srgbClr val="25488D"/>
              </a:buClr>
              <a:buFont typeface="Wingdings" panose="05000000000000000000" pitchFamily="2" charset="2"/>
              <a:buChar char="v"/>
            </a:pPr>
            <a:r>
              <a:rPr lang="fr-FR" sz="2600" b="1" dirty="0">
                <a:solidFill>
                  <a:srgbClr val="25488D"/>
                </a:solidFill>
              </a:rPr>
              <a:t>Novembre : Mise en place de l’Action Mondiale.</a:t>
            </a:r>
          </a:p>
          <a:p>
            <a:pPr marL="0" indent="0">
              <a:buNone/>
            </a:pPr>
            <a:endParaRPr lang="fr-FR" dirty="0"/>
          </a:p>
        </p:txBody>
      </p:sp>
    </p:spTree>
    <p:extLst>
      <p:ext uri="{BB962C8B-B14F-4D97-AF65-F5344CB8AC3E}">
        <p14:creationId xmlns:p14="http://schemas.microsoft.com/office/powerpoint/2010/main" val="10559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725481"/>
            <a:ext cx="10571998" cy="970450"/>
          </a:xfrm>
        </p:spPr>
        <p:txBody>
          <a:bodyPr/>
          <a:lstStyle/>
          <a:p>
            <a:pPr algn="ctr"/>
            <a:r>
              <a:rPr lang="fr-FR" dirty="0"/>
              <a:t>Budget Action PALU CERMES </a:t>
            </a:r>
            <a:br>
              <a:rPr lang="fr-FR" dirty="0"/>
            </a:br>
            <a:r>
              <a:rPr lang="fr-FR" u="sng" dirty="0"/>
              <a:t>90 200 €</a:t>
            </a:r>
          </a:p>
        </p:txBody>
      </p:sp>
      <p:sp>
        <p:nvSpPr>
          <p:cNvPr id="7" name="Espace réservé du contenu 2">
            <a:extLst>
              <a:ext uri="{FF2B5EF4-FFF2-40B4-BE49-F238E27FC236}">
                <a16:creationId xmlns:a16="http://schemas.microsoft.com/office/drawing/2014/main" id="{4824A81E-AD0F-4E4A-B8AC-ED8EC2474A20}"/>
              </a:ext>
            </a:extLst>
          </p:cNvPr>
          <p:cNvSpPr txBox="1">
            <a:spLocks noGrp="1"/>
          </p:cNvSpPr>
          <p:nvPr>
            <p:ph idx="1"/>
          </p:nvPr>
        </p:nvSpPr>
        <p:spPr>
          <a:xfrm>
            <a:off x="557561" y="2494722"/>
            <a:ext cx="11218127" cy="4244009"/>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tx1"/>
              </a:buClr>
              <a:buFont typeface="Wingdings" panose="05000000000000000000" pitchFamily="2" charset="2"/>
              <a:buChar char="v"/>
            </a:pPr>
            <a:r>
              <a:rPr lang="fr-FR" sz="3200" b="1" dirty="0"/>
              <a:t>40%</a:t>
            </a:r>
            <a:r>
              <a:rPr lang="fr-FR" sz="2200" b="1" dirty="0"/>
              <a:t> par les CLUBS : 36 080 €    </a:t>
            </a:r>
            <a:r>
              <a:rPr lang="fr-FR" b="1" dirty="0"/>
              <a:t>RC Versailles Parc + Bx F. Soignes  :           18 080 €</a:t>
            </a:r>
            <a:br>
              <a:rPr lang="fr-FR" b="1" dirty="0"/>
            </a:br>
            <a:r>
              <a:rPr lang="fr-FR" b="1" dirty="0"/>
              <a:t>                                                                    Autres Clubs du D1660  et autres Districts: 18 000 €</a:t>
            </a:r>
            <a:br>
              <a:rPr lang="fr-FR" b="1" dirty="0"/>
            </a:br>
            <a:br>
              <a:rPr lang="fr-FR" b="1" dirty="0"/>
            </a:br>
            <a:br>
              <a:rPr lang="fr-FR" sz="2200" b="1" dirty="0"/>
            </a:br>
            <a:br>
              <a:rPr lang="fr-FR" sz="2200" b="1" dirty="0"/>
            </a:br>
            <a:endParaRPr lang="fr-FR" sz="2200" b="1" dirty="0"/>
          </a:p>
          <a:p>
            <a:pPr>
              <a:buClr>
                <a:schemeClr val="tx1"/>
              </a:buClr>
              <a:buFont typeface="Wingdings" panose="05000000000000000000" pitchFamily="2" charset="2"/>
              <a:buChar char="v"/>
            </a:pPr>
            <a:r>
              <a:rPr lang="fr-FR" sz="3200" b="1" dirty="0"/>
              <a:t>60%</a:t>
            </a:r>
            <a:r>
              <a:rPr lang="fr-FR" sz="2200" b="1" dirty="0"/>
              <a:t>        FSD 1660 + autres FSD          : 30 060 €</a:t>
            </a:r>
            <a:br>
              <a:rPr lang="fr-FR" sz="2200" b="1" dirty="0"/>
            </a:br>
            <a:r>
              <a:rPr lang="fr-FR" sz="2200" b="1" dirty="0"/>
              <a:t>                   Fonds Mondial                      : 24060 €</a:t>
            </a:r>
            <a:br>
              <a:rPr lang="fr-FR" sz="2200" b="1" dirty="0"/>
            </a:br>
            <a:endParaRPr lang="fr-FR" sz="2200" b="1" dirty="0"/>
          </a:p>
          <a:p>
            <a:pPr marL="0" indent="0">
              <a:buClr>
                <a:schemeClr val="tx1"/>
              </a:buClr>
              <a:buNone/>
            </a:pPr>
            <a:endParaRPr lang="fr-FR" dirty="0"/>
          </a:p>
          <a:p>
            <a:endParaRPr lang="fr-FR" dirty="0"/>
          </a:p>
        </p:txBody>
      </p:sp>
      <p:sp>
        <p:nvSpPr>
          <p:cNvPr id="4" name="Accolades 3">
            <a:extLst>
              <a:ext uri="{FF2B5EF4-FFF2-40B4-BE49-F238E27FC236}">
                <a16:creationId xmlns:a16="http://schemas.microsoft.com/office/drawing/2014/main" id="{92237248-8C6F-4091-9B46-03CBE7F4D735}"/>
              </a:ext>
            </a:extLst>
          </p:cNvPr>
          <p:cNvSpPr/>
          <p:nvPr/>
        </p:nvSpPr>
        <p:spPr>
          <a:xfrm>
            <a:off x="5163015" y="2653990"/>
            <a:ext cx="5898995" cy="646771"/>
          </a:xfrm>
          <a:prstGeom prst="bracePair">
            <a:avLst/>
          </a:prstGeom>
          <a:ln>
            <a:solidFill>
              <a:srgbClr val="F7A50A"/>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dirty="0"/>
          </a:p>
        </p:txBody>
      </p:sp>
      <p:sp>
        <p:nvSpPr>
          <p:cNvPr id="6" name="Accolades 5">
            <a:extLst>
              <a:ext uri="{FF2B5EF4-FFF2-40B4-BE49-F238E27FC236}">
                <a16:creationId xmlns:a16="http://schemas.microsoft.com/office/drawing/2014/main" id="{1713F8A4-43A1-45F2-AC7D-5A3AD845E05D}"/>
              </a:ext>
            </a:extLst>
          </p:cNvPr>
          <p:cNvSpPr/>
          <p:nvPr/>
        </p:nvSpPr>
        <p:spPr>
          <a:xfrm>
            <a:off x="2280622" y="4724302"/>
            <a:ext cx="5776856" cy="969065"/>
          </a:xfrm>
          <a:prstGeom prst="bracePair">
            <a:avLst/>
          </a:prstGeom>
          <a:noFill/>
          <a:ln>
            <a:solidFill>
              <a:srgbClr val="F7A50A"/>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61629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C03F99-D857-4748-83C0-03A7151E6293}"/>
              </a:ext>
            </a:extLst>
          </p:cNvPr>
          <p:cNvSpPr>
            <a:spLocks noGrp="1"/>
          </p:cNvSpPr>
          <p:nvPr>
            <p:ph type="title"/>
          </p:nvPr>
        </p:nvSpPr>
        <p:spPr>
          <a:xfrm>
            <a:off x="810000" y="1053546"/>
            <a:ext cx="10561418" cy="2283283"/>
          </a:xfrm>
        </p:spPr>
        <p:txBody>
          <a:bodyPr/>
          <a:lstStyle/>
          <a:p>
            <a:pPr algn="ctr"/>
            <a:r>
              <a:rPr lang="fr-FR" dirty="0"/>
              <a:t>Les enfants à naître au Niger</a:t>
            </a:r>
            <a:br>
              <a:rPr lang="fr-FR" dirty="0"/>
            </a:br>
            <a:br>
              <a:rPr lang="fr-FR" dirty="0"/>
            </a:br>
            <a:r>
              <a:rPr lang="fr-FR" dirty="0"/>
              <a:t>ont besoin de VOUS !!</a:t>
            </a:r>
          </a:p>
        </p:txBody>
      </p:sp>
      <p:sp>
        <p:nvSpPr>
          <p:cNvPr id="5" name="Espace réservé du texte 4">
            <a:extLst>
              <a:ext uri="{FF2B5EF4-FFF2-40B4-BE49-F238E27FC236}">
                <a16:creationId xmlns:a16="http://schemas.microsoft.com/office/drawing/2014/main" id="{BDB61C33-3306-41C8-B64A-F1CF2484A5FD}"/>
              </a:ext>
            </a:extLst>
          </p:cNvPr>
          <p:cNvSpPr>
            <a:spLocks noGrp="1"/>
          </p:cNvSpPr>
          <p:nvPr>
            <p:ph type="body" idx="1"/>
          </p:nvPr>
        </p:nvSpPr>
        <p:spPr>
          <a:xfrm>
            <a:off x="810000" y="5281201"/>
            <a:ext cx="10561418" cy="662399"/>
          </a:xfrm>
        </p:spPr>
        <p:txBody>
          <a:bodyPr/>
          <a:lstStyle/>
          <a:p>
            <a:pPr algn="ctr"/>
            <a:r>
              <a:rPr lang="fr-FR" sz="5400" b="1" dirty="0"/>
              <a:t>MERCI</a:t>
            </a:r>
          </a:p>
        </p:txBody>
      </p:sp>
    </p:spTree>
    <p:extLst>
      <p:ext uri="{BB962C8B-B14F-4D97-AF65-F5344CB8AC3E}">
        <p14:creationId xmlns:p14="http://schemas.microsoft.com/office/powerpoint/2010/main" val="426767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447188"/>
            <a:ext cx="10571998" cy="970450"/>
          </a:xfrm>
        </p:spPr>
        <p:txBody>
          <a:bodyPr/>
          <a:lstStyle/>
          <a:p>
            <a:pPr algn="ctr"/>
            <a:r>
              <a:rPr lang="fr-FR" dirty="0"/>
              <a:t>Quel est l’objet de l’Action?</a:t>
            </a:r>
          </a:p>
        </p:txBody>
      </p:sp>
      <p:sp>
        <p:nvSpPr>
          <p:cNvPr id="7" name="Espace réservé du contenu 2">
            <a:extLst>
              <a:ext uri="{FF2B5EF4-FFF2-40B4-BE49-F238E27FC236}">
                <a16:creationId xmlns:a16="http://schemas.microsoft.com/office/drawing/2014/main" id="{4824A81E-AD0F-4E4A-B8AC-ED8EC2474A20}"/>
              </a:ext>
            </a:extLst>
          </p:cNvPr>
          <p:cNvSpPr txBox="1">
            <a:spLocks noGrp="1"/>
          </p:cNvSpPr>
          <p:nvPr>
            <p:ph idx="1"/>
          </p:nvPr>
        </p:nvSpPr>
        <p:spPr>
          <a:xfrm>
            <a:off x="819150" y="2550487"/>
            <a:ext cx="10553700" cy="3636963"/>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tx1"/>
              </a:buClr>
              <a:buFont typeface="Wingdings" panose="05000000000000000000" pitchFamily="2" charset="2"/>
              <a:buChar char="v"/>
            </a:pPr>
            <a:r>
              <a:rPr lang="fr-FR" sz="2400" b="1" dirty="0"/>
              <a:t>Mettre en place au Niger un protocole de suivi pour permettre l’amélioration du traitement des femmes enceintes face aux risques du paludisme</a:t>
            </a:r>
            <a:r>
              <a:rPr lang="fr-FR" sz="2400" dirty="0"/>
              <a:t>. </a:t>
            </a:r>
          </a:p>
          <a:p>
            <a:pPr>
              <a:buClr>
                <a:schemeClr val="tx1"/>
              </a:buClr>
              <a:buFont typeface="Wingdings" panose="05000000000000000000" pitchFamily="2" charset="2"/>
              <a:buChar char="v"/>
            </a:pPr>
            <a:endParaRPr lang="fr-FR" sz="2400" dirty="0"/>
          </a:p>
          <a:p>
            <a:pPr>
              <a:buClr>
                <a:schemeClr val="tx1"/>
              </a:buClr>
              <a:buFont typeface="Wingdings" panose="05000000000000000000" pitchFamily="2" charset="2"/>
              <a:buChar char="v"/>
            </a:pPr>
            <a:r>
              <a:rPr lang="fr-FR" sz="2400" b="1" dirty="0"/>
              <a:t>A terme, diffusion du protocole dans l’ensemble des pays exposés au paludisme.</a:t>
            </a:r>
            <a:br>
              <a:rPr lang="fr-FR" sz="2200" b="1" dirty="0"/>
            </a:br>
            <a:endParaRPr lang="fr-FR" sz="2200" b="1" dirty="0"/>
          </a:p>
          <a:p>
            <a:endParaRPr lang="fr-FR" dirty="0"/>
          </a:p>
        </p:txBody>
      </p:sp>
    </p:spTree>
    <p:extLst>
      <p:ext uri="{BB962C8B-B14F-4D97-AF65-F5344CB8AC3E}">
        <p14:creationId xmlns:p14="http://schemas.microsoft.com/office/powerpoint/2010/main" val="194451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447188"/>
            <a:ext cx="10571998" cy="970450"/>
          </a:xfrm>
        </p:spPr>
        <p:txBody>
          <a:bodyPr/>
          <a:lstStyle/>
          <a:p>
            <a:pPr algn="ctr"/>
            <a:r>
              <a:rPr lang="fr-FR" dirty="0"/>
              <a:t>Pourquoi cette Action est PRIMORDIALE ?</a:t>
            </a:r>
          </a:p>
        </p:txBody>
      </p:sp>
      <p:sp>
        <p:nvSpPr>
          <p:cNvPr id="7" name="Espace réservé du contenu 2">
            <a:extLst>
              <a:ext uri="{FF2B5EF4-FFF2-40B4-BE49-F238E27FC236}">
                <a16:creationId xmlns:a16="http://schemas.microsoft.com/office/drawing/2014/main" id="{4824A81E-AD0F-4E4A-B8AC-ED8EC2474A20}"/>
              </a:ext>
            </a:extLst>
          </p:cNvPr>
          <p:cNvSpPr txBox="1">
            <a:spLocks noGrp="1"/>
          </p:cNvSpPr>
          <p:nvPr>
            <p:ph idx="1"/>
          </p:nvPr>
        </p:nvSpPr>
        <p:spPr>
          <a:xfrm>
            <a:off x="819150" y="2550487"/>
            <a:ext cx="10553700" cy="3636963"/>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tx1"/>
              </a:buClr>
              <a:buFont typeface="Wingdings" panose="05000000000000000000" pitchFamily="2" charset="2"/>
              <a:buChar char="v"/>
            </a:pPr>
            <a:r>
              <a:rPr lang="fr-FR" sz="2200" b="1" dirty="0"/>
              <a:t>Préserver la santé de la femme enceinte touchée par le paludisme</a:t>
            </a:r>
          </a:p>
          <a:p>
            <a:pPr>
              <a:buClr>
                <a:schemeClr val="tx1"/>
              </a:buClr>
              <a:buFont typeface="Wingdings" panose="05000000000000000000" pitchFamily="2" charset="2"/>
              <a:buChar char="v"/>
            </a:pPr>
            <a:endParaRPr lang="fr-FR" sz="2200" b="1" dirty="0"/>
          </a:p>
          <a:p>
            <a:pPr>
              <a:buClr>
                <a:schemeClr val="tx1"/>
              </a:buClr>
              <a:buFont typeface="Wingdings" panose="05000000000000000000" pitchFamily="2" charset="2"/>
              <a:buChar char="v"/>
            </a:pPr>
            <a:r>
              <a:rPr lang="fr-FR" sz="2200" b="1" dirty="0"/>
              <a:t>Assurer la survie des enfants dont la mère est infectée</a:t>
            </a:r>
          </a:p>
          <a:p>
            <a:pPr>
              <a:buClr>
                <a:schemeClr val="tx1"/>
              </a:buClr>
              <a:buFont typeface="Wingdings" panose="05000000000000000000" pitchFamily="2" charset="2"/>
              <a:buChar char="v"/>
            </a:pPr>
            <a:endParaRPr lang="fr-FR" sz="2200" b="1" dirty="0"/>
          </a:p>
          <a:p>
            <a:pPr>
              <a:buClr>
                <a:schemeClr val="tx1"/>
              </a:buClr>
              <a:buFont typeface="Wingdings" panose="05000000000000000000" pitchFamily="2" charset="2"/>
              <a:buChar char="v"/>
            </a:pPr>
            <a:r>
              <a:rPr lang="fr-FR" sz="2200" b="1" dirty="0"/>
              <a:t>Eviter le retard de croissance de milliers d’enfants </a:t>
            </a:r>
            <a:br>
              <a:rPr lang="fr-FR" sz="2200" b="1" dirty="0"/>
            </a:br>
            <a:endParaRPr lang="fr-FR" sz="2000" dirty="0"/>
          </a:p>
          <a:p>
            <a:endParaRPr lang="fr-FR" dirty="0"/>
          </a:p>
        </p:txBody>
      </p:sp>
    </p:spTree>
    <p:extLst>
      <p:ext uri="{BB962C8B-B14F-4D97-AF65-F5344CB8AC3E}">
        <p14:creationId xmlns:p14="http://schemas.microsoft.com/office/powerpoint/2010/main" val="194451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447188"/>
            <a:ext cx="10571998" cy="970450"/>
          </a:xfrm>
        </p:spPr>
        <p:txBody>
          <a:bodyPr/>
          <a:lstStyle/>
          <a:p>
            <a:pPr algn="ctr"/>
            <a:r>
              <a:rPr lang="fr-FR" dirty="0"/>
              <a:t>Partenariat Stratégique</a:t>
            </a:r>
            <a:br>
              <a:rPr lang="fr-FR" dirty="0"/>
            </a:br>
            <a:r>
              <a:rPr lang="fr-FR" dirty="0"/>
              <a:t>Institut Pasteur Paris   Rotary District 1660 </a:t>
            </a:r>
          </a:p>
        </p:txBody>
      </p:sp>
      <p:sp>
        <p:nvSpPr>
          <p:cNvPr id="3" name="Espace réservé du contenu 2">
            <a:extLst>
              <a:ext uri="{FF2B5EF4-FFF2-40B4-BE49-F238E27FC236}">
                <a16:creationId xmlns:a16="http://schemas.microsoft.com/office/drawing/2014/main" id="{A0663318-7CFE-481A-97A1-C48D5FAA48DD}"/>
              </a:ext>
            </a:extLst>
          </p:cNvPr>
          <p:cNvSpPr>
            <a:spLocks noGrp="1"/>
          </p:cNvSpPr>
          <p:nvPr>
            <p:ph idx="1"/>
          </p:nvPr>
        </p:nvSpPr>
        <p:spPr>
          <a:xfrm>
            <a:off x="818712" y="2659605"/>
            <a:ext cx="11048610" cy="3636511"/>
          </a:xfrm>
        </p:spPr>
        <p:txBody>
          <a:bodyPr/>
          <a:lstStyle/>
          <a:p>
            <a:pPr>
              <a:buClr>
                <a:schemeClr val="tx1"/>
              </a:buClr>
              <a:buFont typeface="Wingdings" panose="05000000000000000000" pitchFamily="2" charset="2"/>
              <a:buChar char="v"/>
            </a:pPr>
            <a:r>
              <a:rPr lang="fr-FR" sz="2200" b="1" dirty="0">
                <a:solidFill>
                  <a:srgbClr val="F7A50A"/>
                </a:solidFill>
              </a:rPr>
              <a:t>Historique</a:t>
            </a:r>
            <a:r>
              <a:rPr lang="fr-FR" sz="2200" dirty="0"/>
              <a:t> </a:t>
            </a:r>
            <a:r>
              <a:rPr lang="fr-FR" sz="2200" dirty="0">
                <a:solidFill>
                  <a:srgbClr val="F7A50A"/>
                </a:solidFill>
              </a:rPr>
              <a:t>:</a:t>
            </a:r>
            <a:br>
              <a:rPr lang="fr-FR" sz="2200" dirty="0"/>
            </a:br>
            <a:r>
              <a:rPr lang="fr-FR" sz="2200" dirty="0"/>
              <a:t> </a:t>
            </a:r>
          </a:p>
          <a:p>
            <a:pPr lvl="1">
              <a:buClr>
                <a:schemeClr val="tx1"/>
              </a:buClr>
              <a:buFont typeface="Wingdings" panose="05000000000000000000" pitchFamily="2" charset="2"/>
              <a:buChar char="Ø"/>
            </a:pPr>
            <a:r>
              <a:rPr lang="fr-FR" sz="2000" b="1" dirty="0"/>
              <a:t>Depuis 2011,9 Actions Mondiales PALU : Cameroun, Cambodge, Côte d’Ivoire, Madagascar, Guyane Française, 2 au Niger et 2 au Sénégal ;</a:t>
            </a:r>
            <a:br>
              <a:rPr lang="fr-FR" sz="2000" b="1" dirty="0"/>
            </a:br>
            <a:endParaRPr lang="fr-FR" sz="2000" b="1" dirty="0"/>
          </a:p>
          <a:p>
            <a:pPr lvl="1">
              <a:buClr>
                <a:schemeClr val="tx1"/>
              </a:buClr>
              <a:buFont typeface="Wingdings" panose="05000000000000000000" pitchFamily="2" charset="2"/>
              <a:buChar char="Ø"/>
            </a:pPr>
            <a:r>
              <a:rPr lang="fr-FR" sz="2000" b="1" dirty="0"/>
              <a:t>Valeur des 9 actions mondiales : 700 000€ .</a:t>
            </a:r>
            <a:br>
              <a:rPr lang="fr-FR" sz="2000" b="1" dirty="0"/>
            </a:br>
            <a:endParaRPr lang="fr-FR" sz="2000" b="1" dirty="0"/>
          </a:p>
          <a:p>
            <a:pPr lvl="1">
              <a:buClr>
                <a:schemeClr val="tx1"/>
              </a:buClr>
              <a:buFont typeface="Wingdings" panose="05000000000000000000" pitchFamily="2" charset="2"/>
              <a:buChar char="Ø"/>
            </a:pPr>
            <a:r>
              <a:rPr lang="fr-FR" sz="2000" b="1" dirty="0"/>
              <a:t>RC Versailles Parc a déjà été Parrain International de 2 Actions Mondiales : Niger et Madagascar.</a:t>
            </a:r>
          </a:p>
          <a:p>
            <a:pPr lvl="1">
              <a:buClr>
                <a:schemeClr val="tx1"/>
              </a:buClr>
              <a:buFont typeface="Wingdings" panose="05000000000000000000" pitchFamily="2" charset="2"/>
              <a:buChar char="v"/>
            </a:pPr>
            <a:endParaRPr lang="fr-FR" dirty="0"/>
          </a:p>
          <a:p>
            <a:endParaRPr lang="fr-FR" dirty="0"/>
          </a:p>
        </p:txBody>
      </p:sp>
      <p:sp>
        <p:nvSpPr>
          <p:cNvPr id="4" name="Signe Moins 3">
            <a:extLst>
              <a:ext uri="{FF2B5EF4-FFF2-40B4-BE49-F238E27FC236}">
                <a16:creationId xmlns:a16="http://schemas.microsoft.com/office/drawing/2014/main" id="{D6DDF76B-F7F6-4DE1-97C1-7C0A57E12D51}"/>
              </a:ext>
            </a:extLst>
          </p:cNvPr>
          <p:cNvSpPr/>
          <p:nvPr/>
        </p:nvSpPr>
        <p:spPr>
          <a:xfrm>
            <a:off x="5929235" y="999202"/>
            <a:ext cx="333528" cy="237438"/>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0465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4A4155A-C9AC-45E5-8181-D80FB923D5A5}"/>
              </a:ext>
            </a:extLst>
          </p:cNvPr>
          <p:cNvSpPr>
            <a:spLocks noGrp="1"/>
          </p:cNvSpPr>
          <p:nvPr>
            <p:ph type="title"/>
          </p:nvPr>
        </p:nvSpPr>
        <p:spPr>
          <a:xfrm>
            <a:off x="810000" y="218591"/>
            <a:ext cx="10571998" cy="970450"/>
          </a:xfrm>
        </p:spPr>
        <p:txBody>
          <a:bodyPr/>
          <a:lstStyle/>
          <a:p>
            <a:pPr algn="ctr"/>
            <a:r>
              <a:rPr lang="fr-FR" dirty="0"/>
              <a:t>Détails Scientifiques du Projet</a:t>
            </a:r>
          </a:p>
        </p:txBody>
      </p:sp>
      <p:sp>
        <p:nvSpPr>
          <p:cNvPr id="5" name="Espace réservé du texte 4">
            <a:extLst>
              <a:ext uri="{FF2B5EF4-FFF2-40B4-BE49-F238E27FC236}">
                <a16:creationId xmlns:a16="http://schemas.microsoft.com/office/drawing/2014/main" id="{9B781D59-7622-4D4F-9AEB-BBAE3A1DF07A}"/>
              </a:ext>
            </a:extLst>
          </p:cNvPr>
          <p:cNvSpPr>
            <a:spLocks noGrp="1"/>
          </p:cNvSpPr>
          <p:nvPr>
            <p:ph type="body" idx="1"/>
          </p:nvPr>
        </p:nvSpPr>
        <p:spPr/>
        <p:txBody>
          <a:bodyPr/>
          <a:lstStyle/>
          <a:p>
            <a:endParaRPr lang="fr-FR" dirty="0"/>
          </a:p>
        </p:txBody>
      </p:sp>
      <p:sp>
        <p:nvSpPr>
          <p:cNvPr id="6" name="Espace réservé du contenu 5">
            <a:extLst>
              <a:ext uri="{FF2B5EF4-FFF2-40B4-BE49-F238E27FC236}">
                <a16:creationId xmlns:a16="http://schemas.microsoft.com/office/drawing/2014/main" id="{FB470123-59C2-4F36-9388-FB67BDFB2B09}"/>
              </a:ext>
            </a:extLst>
          </p:cNvPr>
          <p:cNvSpPr>
            <a:spLocks noGrp="1"/>
          </p:cNvSpPr>
          <p:nvPr>
            <p:ph sz="half" idx="2"/>
          </p:nvPr>
        </p:nvSpPr>
        <p:spPr/>
        <p:txBody>
          <a:bodyPr/>
          <a:lstStyle/>
          <a:p>
            <a:endParaRPr lang="fr-FR" dirty="0"/>
          </a:p>
        </p:txBody>
      </p:sp>
      <p:sp>
        <p:nvSpPr>
          <p:cNvPr id="7" name="Espace réservé du texte 6">
            <a:extLst>
              <a:ext uri="{FF2B5EF4-FFF2-40B4-BE49-F238E27FC236}">
                <a16:creationId xmlns:a16="http://schemas.microsoft.com/office/drawing/2014/main" id="{0D7C983B-5DB6-4AD3-9850-5046795EE9CA}"/>
              </a:ext>
            </a:extLst>
          </p:cNvPr>
          <p:cNvSpPr>
            <a:spLocks noGrp="1"/>
          </p:cNvSpPr>
          <p:nvPr>
            <p:ph type="body" sz="quarter" idx="3"/>
          </p:nvPr>
        </p:nvSpPr>
        <p:spPr/>
        <p:txBody>
          <a:bodyPr/>
          <a:lstStyle/>
          <a:p>
            <a:r>
              <a:rPr lang="fr-FR" b="1" dirty="0">
                <a:solidFill>
                  <a:srgbClr val="25488D"/>
                </a:solidFill>
              </a:rPr>
              <a:t>Carte du Niger</a:t>
            </a:r>
          </a:p>
        </p:txBody>
      </p:sp>
      <p:pic>
        <p:nvPicPr>
          <p:cNvPr id="12" name="Espace réservé du contenu 11">
            <a:extLst>
              <a:ext uri="{FF2B5EF4-FFF2-40B4-BE49-F238E27FC236}">
                <a16:creationId xmlns:a16="http://schemas.microsoft.com/office/drawing/2014/main" id="{AA57EE67-AAD9-4864-BE4A-8F69D9BC0A85}"/>
              </a:ext>
            </a:extLst>
          </p:cNvPr>
          <p:cNvPicPr>
            <a:picLocks noGrp="1" noChangeAspect="1"/>
          </p:cNvPicPr>
          <p:nvPr>
            <p:ph sz="quarter" idx="4"/>
          </p:nvPr>
        </p:nvPicPr>
        <p:blipFill>
          <a:blip r:embed="rId3"/>
          <a:stretch>
            <a:fillRect/>
          </a:stretch>
        </p:blipFill>
        <p:spPr>
          <a:xfrm>
            <a:off x="6827290" y="2989676"/>
            <a:ext cx="4393987" cy="3490550"/>
          </a:xfrm>
        </p:spPr>
      </p:pic>
      <p:pic>
        <p:nvPicPr>
          <p:cNvPr id="14" name="Image 13">
            <a:extLst>
              <a:ext uri="{FF2B5EF4-FFF2-40B4-BE49-F238E27FC236}">
                <a16:creationId xmlns:a16="http://schemas.microsoft.com/office/drawing/2014/main" id="{FC19B42D-0D5D-4542-9689-962394490087}"/>
              </a:ext>
            </a:extLst>
          </p:cNvPr>
          <p:cNvPicPr>
            <a:picLocks noChangeAspect="1"/>
          </p:cNvPicPr>
          <p:nvPr/>
        </p:nvPicPr>
        <p:blipFill>
          <a:blip r:embed="rId4"/>
          <a:stretch>
            <a:fillRect/>
          </a:stretch>
        </p:blipFill>
        <p:spPr>
          <a:xfrm>
            <a:off x="327991" y="2322339"/>
            <a:ext cx="5676594" cy="4257446"/>
          </a:xfrm>
          <a:prstGeom prst="rect">
            <a:avLst/>
          </a:prstGeom>
        </p:spPr>
      </p:pic>
    </p:spTree>
    <p:extLst>
      <p:ext uri="{BB962C8B-B14F-4D97-AF65-F5344CB8AC3E}">
        <p14:creationId xmlns:p14="http://schemas.microsoft.com/office/powerpoint/2010/main" val="347656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39A8450-7C87-4885-A8AB-37A4F7B46518}"/>
              </a:ext>
            </a:extLst>
          </p:cNvPr>
          <p:cNvSpPr>
            <a:spLocks noGrp="1"/>
          </p:cNvSpPr>
          <p:nvPr>
            <p:ph type="title"/>
          </p:nvPr>
        </p:nvSpPr>
        <p:spPr>
          <a:xfrm>
            <a:off x="1073151" y="446088"/>
            <a:ext cx="3547533" cy="1452286"/>
          </a:xfrm>
        </p:spPr>
        <p:txBody>
          <a:bodyPr/>
          <a:lstStyle/>
          <a:p>
            <a:pPr algn="ctr"/>
            <a:r>
              <a:rPr lang="fr-FR" dirty="0"/>
              <a:t>Vidéo explicative du </a:t>
            </a:r>
            <a:br>
              <a:rPr lang="fr-FR" dirty="0"/>
            </a:br>
            <a:r>
              <a:rPr lang="fr-FR" dirty="0"/>
              <a:t>projet</a:t>
            </a:r>
            <a:br>
              <a:rPr lang="fr-FR" dirty="0"/>
            </a:br>
            <a:endParaRPr lang="fr-FR" dirty="0"/>
          </a:p>
        </p:txBody>
      </p:sp>
      <p:pic>
        <p:nvPicPr>
          <p:cNvPr id="16" name="Espace réservé du contenu 15">
            <a:extLst>
              <a:ext uri="{FF2B5EF4-FFF2-40B4-BE49-F238E27FC236}">
                <a16:creationId xmlns:a16="http://schemas.microsoft.com/office/drawing/2014/main" id="{7DED15C2-CF52-4E95-8E9A-D944C62D8F7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223911" y="1345142"/>
            <a:ext cx="6251575" cy="4167716"/>
          </a:xfrm>
        </p:spPr>
      </p:pic>
      <p:pic>
        <p:nvPicPr>
          <p:cNvPr id="3074" name="Picture 2" descr="Ramatoulaye Hamidou Lazou">
            <a:extLst>
              <a:ext uri="{FF2B5EF4-FFF2-40B4-BE49-F238E27FC236}">
                <a16:creationId xmlns:a16="http://schemas.microsoft.com/office/drawing/2014/main" id="{E4396694-6C96-4D8B-A7E2-D7F552903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86" y="2425148"/>
            <a:ext cx="3042661" cy="3737182"/>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DAA5A5FF-8806-469B-BBDE-95F9E4546EB5}"/>
              </a:ext>
            </a:extLst>
          </p:cNvPr>
          <p:cNvSpPr txBox="1"/>
          <p:nvPr/>
        </p:nvSpPr>
        <p:spPr>
          <a:xfrm>
            <a:off x="752888" y="6227246"/>
            <a:ext cx="6097656" cy="369332"/>
          </a:xfrm>
          <a:prstGeom prst="rect">
            <a:avLst/>
          </a:prstGeom>
          <a:noFill/>
        </p:spPr>
        <p:txBody>
          <a:bodyPr wrap="square">
            <a:spAutoFit/>
          </a:bodyPr>
          <a:lstStyle/>
          <a:p>
            <a:r>
              <a:rPr lang="fr-FR" b="1" dirty="0">
                <a:solidFill>
                  <a:srgbClr val="25488D"/>
                </a:solidFill>
              </a:rPr>
              <a:t>Dr. Hamidou </a:t>
            </a:r>
            <a:r>
              <a:rPr lang="fr-FR" b="1" dirty="0" err="1">
                <a:solidFill>
                  <a:srgbClr val="25488D"/>
                </a:solidFill>
              </a:rPr>
              <a:t>Lazoumar</a:t>
            </a:r>
            <a:r>
              <a:rPr lang="fr-FR" b="1" dirty="0">
                <a:solidFill>
                  <a:srgbClr val="25488D"/>
                </a:solidFill>
              </a:rPr>
              <a:t> Ramatoulaye</a:t>
            </a:r>
          </a:p>
        </p:txBody>
      </p:sp>
    </p:spTree>
    <p:extLst>
      <p:ext uri="{BB962C8B-B14F-4D97-AF65-F5344CB8AC3E}">
        <p14:creationId xmlns:p14="http://schemas.microsoft.com/office/powerpoint/2010/main" val="356673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447188"/>
            <a:ext cx="10571998" cy="970450"/>
          </a:xfrm>
        </p:spPr>
        <p:txBody>
          <a:bodyPr/>
          <a:lstStyle/>
          <a:p>
            <a:pPr algn="ctr"/>
            <a:r>
              <a:rPr lang="fr-FR" dirty="0"/>
              <a:t>Contexte et justification </a:t>
            </a:r>
          </a:p>
        </p:txBody>
      </p:sp>
      <p:sp>
        <p:nvSpPr>
          <p:cNvPr id="11" name="Espace réservé du contenu 2">
            <a:extLst>
              <a:ext uri="{FF2B5EF4-FFF2-40B4-BE49-F238E27FC236}">
                <a16:creationId xmlns:a16="http://schemas.microsoft.com/office/drawing/2014/main" id="{30D8E43B-70CE-4AB3-B881-5CACA5A5AB2E}"/>
              </a:ext>
            </a:extLst>
          </p:cNvPr>
          <p:cNvSpPr txBox="1">
            <a:spLocks noGrp="1"/>
          </p:cNvSpPr>
          <p:nvPr>
            <p:ph idx="1"/>
          </p:nvPr>
        </p:nvSpPr>
        <p:spPr>
          <a:xfrm>
            <a:off x="819150" y="2401402"/>
            <a:ext cx="10553700" cy="3636963"/>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tx1"/>
              </a:buClr>
              <a:buFont typeface="Wingdings" panose="05000000000000000000" pitchFamily="2" charset="2"/>
              <a:buChar char="v"/>
            </a:pPr>
            <a:r>
              <a:rPr lang="fr-FR" sz="2000" b="1" dirty="0"/>
              <a:t>En Afrique subsaharienne, environ 25 millions de femmes enceintes sont touchées chaque année par le paludisme. Parmi ces femmes enceintes, 20% sont en train de vivre leur première grossesse. Le paludisme peut avoir </a:t>
            </a:r>
            <a:r>
              <a:rPr lang="fr-FR" sz="2000" b="1" dirty="0">
                <a:effectLst>
                  <a:outerShdw blurRad="38100" dist="38100" dir="2700000" algn="tl">
                    <a:srgbClr val="000000">
                      <a:alpha val="43137"/>
                    </a:srgbClr>
                  </a:outerShdw>
                </a:effectLst>
              </a:rPr>
              <a:t>des conséquences graves sur la santé de la mère et de l'enfant à naître .  </a:t>
            </a:r>
            <a:br>
              <a:rPr lang="fr-FR" sz="2000" b="1" dirty="0">
                <a:effectLst>
                  <a:outerShdw blurRad="38100" dist="38100" dir="2700000" algn="tl">
                    <a:srgbClr val="000000">
                      <a:alpha val="43137"/>
                    </a:srgbClr>
                  </a:outerShdw>
                </a:effectLst>
              </a:rPr>
            </a:br>
            <a:endParaRPr lang="fr-FR" sz="2000" b="1" dirty="0">
              <a:effectLst>
                <a:outerShdw blurRad="38100" dist="38100" dir="2700000" algn="tl">
                  <a:srgbClr val="000000">
                    <a:alpha val="43137"/>
                  </a:srgbClr>
                </a:outerShdw>
              </a:effectLst>
            </a:endParaRPr>
          </a:p>
          <a:p>
            <a:pPr>
              <a:buClr>
                <a:schemeClr val="tx1"/>
              </a:buClr>
              <a:buFont typeface="Wingdings" panose="05000000000000000000" pitchFamily="2" charset="2"/>
              <a:buChar char="v"/>
            </a:pPr>
            <a:r>
              <a:rPr lang="fr-FR" sz="2000" b="1" dirty="0"/>
              <a:t>Le placenta est l'endroit de prédilection où les parasites responsables du paludisme se développent et se multiplient pendant la grossesse. Les femmes enceintes qui contractent le paludisme sont principalement exposées à un risque accru de retard de croissance chez le fœtus. Afin de prévenir l'infection palustre chez les femmes enceintes, une stratégie préconise l'administration intermittente d'un traitement préventif à base de </a:t>
            </a:r>
            <a:r>
              <a:rPr lang="fr-FR" sz="2000" b="1" dirty="0" err="1"/>
              <a:t>sulfadoxine</a:t>
            </a:r>
            <a:r>
              <a:rPr lang="fr-FR" sz="2000" b="1" dirty="0"/>
              <a:t>-pyriméthamine (SP).</a:t>
            </a:r>
            <a:endParaRPr lang="fr-FR" sz="2000" dirty="0"/>
          </a:p>
        </p:txBody>
      </p:sp>
    </p:spTree>
    <p:extLst>
      <p:ext uri="{BB962C8B-B14F-4D97-AF65-F5344CB8AC3E}">
        <p14:creationId xmlns:p14="http://schemas.microsoft.com/office/powerpoint/2010/main" val="238807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447188"/>
            <a:ext cx="10571998" cy="970450"/>
          </a:xfrm>
        </p:spPr>
        <p:txBody>
          <a:bodyPr/>
          <a:lstStyle/>
          <a:p>
            <a:pPr algn="ctr"/>
            <a:r>
              <a:rPr lang="fr-FR" dirty="0"/>
              <a:t>Pourquoi soutenir cette Action ?</a:t>
            </a:r>
          </a:p>
        </p:txBody>
      </p:sp>
      <p:sp>
        <p:nvSpPr>
          <p:cNvPr id="7" name="Espace réservé du contenu 2">
            <a:extLst>
              <a:ext uri="{FF2B5EF4-FFF2-40B4-BE49-F238E27FC236}">
                <a16:creationId xmlns:a16="http://schemas.microsoft.com/office/drawing/2014/main" id="{4824A81E-AD0F-4E4A-B8AC-ED8EC2474A20}"/>
              </a:ext>
            </a:extLst>
          </p:cNvPr>
          <p:cNvSpPr txBox="1">
            <a:spLocks noGrp="1"/>
          </p:cNvSpPr>
          <p:nvPr>
            <p:ph idx="1"/>
          </p:nvPr>
        </p:nvSpPr>
        <p:spPr>
          <a:xfrm>
            <a:off x="819150" y="2361646"/>
            <a:ext cx="10553700" cy="3636963"/>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tx1"/>
              </a:buClr>
              <a:buFont typeface="Wingdings" panose="05000000000000000000" pitchFamily="2" charset="2"/>
              <a:buChar char="v"/>
            </a:pPr>
            <a:r>
              <a:rPr lang="fr-FR" sz="2200" b="1" dirty="0"/>
              <a:t>Existence de résistance du parasite vis-à-vis de la SP observée = mutations sur les gènes DHPS et DHFR ;</a:t>
            </a:r>
          </a:p>
          <a:p>
            <a:pPr marL="0" indent="0">
              <a:buClr>
                <a:schemeClr val="tx1"/>
              </a:buClr>
              <a:buNone/>
            </a:pPr>
            <a:endParaRPr lang="fr-FR" sz="2200" b="1" dirty="0"/>
          </a:p>
          <a:p>
            <a:pPr>
              <a:buClr>
                <a:schemeClr val="tx1"/>
              </a:buClr>
              <a:buFont typeface="Wingdings" panose="05000000000000000000" pitchFamily="2" charset="2"/>
              <a:buChar char="v"/>
            </a:pPr>
            <a:r>
              <a:rPr lang="fr-FR" sz="2200" b="1" dirty="0"/>
              <a:t>Augmentation progressive des mutations de par le monde et la chimioprophylaxie du paludisme saisonnier (CPS) chez les enfants de 3 mois à 5 ans préconisée par l’OMS.</a:t>
            </a:r>
            <a:br>
              <a:rPr lang="fr-FR" sz="2200" b="1" dirty="0"/>
            </a:br>
            <a:endParaRPr lang="fr-FR" dirty="0"/>
          </a:p>
          <a:p>
            <a:endParaRPr lang="fr-FR" dirty="0"/>
          </a:p>
        </p:txBody>
      </p:sp>
      <p:sp>
        <p:nvSpPr>
          <p:cNvPr id="4" name="ZoneTexte 3">
            <a:extLst>
              <a:ext uri="{FF2B5EF4-FFF2-40B4-BE49-F238E27FC236}">
                <a16:creationId xmlns:a16="http://schemas.microsoft.com/office/drawing/2014/main" id="{C28C3C1E-936E-4E89-AECC-8CFBAB8C81EF}"/>
              </a:ext>
            </a:extLst>
          </p:cNvPr>
          <p:cNvSpPr txBox="1"/>
          <p:nvPr/>
        </p:nvSpPr>
        <p:spPr>
          <a:xfrm>
            <a:off x="1245895" y="5625746"/>
            <a:ext cx="9547807" cy="954107"/>
          </a:xfrm>
          <a:prstGeom prst="rect">
            <a:avLst/>
          </a:prstGeom>
          <a:noFill/>
        </p:spPr>
        <p:txBody>
          <a:bodyPr wrap="none" rtlCol="0">
            <a:spAutoFit/>
          </a:bodyPr>
          <a:lstStyle/>
          <a:p>
            <a:pPr algn="ctr"/>
            <a:r>
              <a:rPr lang="fr-FR" sz="2800" b="1" dirty="0">
                <a:solidFill>
                  <a:srgbClr val="F7A50A"/>
                </a:solidFill>
              </a:rPr>
              <a:t>Resistance des parasites à surveiller dans le placenta </a:t>
            </a:r>
          </a:p>
          <a:p>
            <a:pPr algn="ctr"/>
            <a:r>
              <a:rPr lang="fr-FR" sz="2800" b="1" dirty="0">
                <a:solidFill>
                  <a:srgbClr val="F7A50A"/>
                </a:solidFill>
              </a:rPr>
              <a:t>et non dans le sang seulement </a:t>
            </a:r>
          </a:p>
        </p:txBody>
      </p:sp>
    </p:spTree>
    <p:extLst>
      <p:ext uri="{BB962C8B-B14F-4D97-AF65-F5344CB8AC3E}">
        <p14:creationId xmlns:p14="http://schemas.microsoft.com/office/powerpoint/2010/main" val="223507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4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BDF46-27CB-449C-9AAE-7231D7B65E1D}"/>
              </a:ext>
            </a:extLst>
          </p:cNvPr>
          <p:cNvSpPr>
            <a:spLocks noGrp="1"/>
          </p:cNvSpPr>
          <p:nvPr>
            <p:ph type="title"/>
          </p:nvPr>
        </p:nvSpPr>
        <p:spPr>
          <a:xfrm>
            <a:off x="733800" y="447188"/>
            <a:ext cx="10571998" cy="970450"/>
          </a:xfrm>
        </p:spPr>
        <p:txBody>
          <a:bodyPr/>
          <a:lstStyle/>
          <a:p>
            <a:pPr algn="ctr"/>
            <a:r>
              <a:rPr lang="fr-FR" dirty="0"/>
              <a:t>Objectifs de l’Action</a:t>
            </a:r>
          </a:p>
        </p:txBody>
      </p:sp>
      <p:sp>
        <p:nvSpPr>
          <p:cNvPr id="7" name="Espace réservé du contenu 2">
            <a:extLst>
              <a:ext uri="{FF2B5EF4-FFF2-40B4-BE49-F238E27FC236}">
                <a16:creationId xmlns:a16="http://schemas.microsoft.com/office/drawing/2014/main" id="{4824A81E-AD0F-4E4A-B8AC-ED8EC2474A20}"/>
              </a:ext>
            </a:extLst>
          </p:cNvPr>
          <p:cNvSpPr txBox="1">
            <a:spLocks noGrp="1"/>
          </p:cNvSpPr>
          <p:nvPr>
            <p:ph idx="1"/>
          </p:nvPr>
        </p:nvSpPr>
        <p:spPr>
          <a:xfrm>
            <a:off x="819150" y="2494722"/>
            <a:ext cx="10553700" cy="4244009"/>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tx1"/>
              </a:buClr>
              <a:buFont typeface="Wingdings" panose="05000000000000000000" pitchFamily="2" charset="2"/>
              <a:buChar char="v"/>
            </a:pPr>
            <a:r>
              <a:rPr lang="fr-FR" sz="2200" b="1" dirty="0">
                <a:solidFill>
                  <a:srgbClr val="F7A50A"/>
                </a:solidFill>
              </a:rPr>
              <a:t>Objectif général</a:t>
            </a:r>
          </a:p>
          <a:p>
            <a:pPr lvl="1">
              <a:buClr>
                <a:schemeClr val="tx1"/>
              </a:buClr>
              <a:buFont typeface="Wingdings" panose="05000000000000000000" pitchFamily="2" charset="2"/>
              <a:buChar char="Ø"/>
            </a:pPr>
            <a:r>
              <a:rPr lang="fr-FR" sz="2000" b="1" dirty="0"/>
              <a:t>Surveiller l’impact du TPI chez la femme enceinte, sur la sélection de souches plasmodiales résistantes à la SP</a:t>
            </a:r>
          </a:p>
          <a:p>
            <a:pPr>
              <a:buClr>
                <a:schemeClr val="tx1"/>
              </a:buClr>
              <a:buFont typeface="Wingdings" panose="05000000000000000000" pitchFamily="2" charset="2"/>
              <a:buChar char="v"/>
            </a:pPr>
            <a:r>
              <a:rPr lang="fr-FR" sz="2200" b="1" dirty="0">
                <a:solidFill>
                  <a:srgbClr val="F7A50A"/>
                </a:solidFill>
              </a:rPr>
              <a:t>Objectifs spécifiques :</a:t>
            </a:r>
          </a:p>
          <a:p>
            <a:pPr lvl="1">
              <a:buClr>
                <a:schemeClr val="tx1"/>
              </a:buClr>
              <a:buFont typeface="Wingdings" panose="05000000000000000000" pitchFamily="2" charset="2"/>
              <a:buChar char="Ø"/>
            </a:pPr>
            <a:r>
              <a:rPr lang="fr-FR" sz="2000" b="1" dirty="0"/>
              <a:t>Mettre en place avec la coordination du PNLP</a:t>
            </a:r>
            <a:r>
              <a:rPr lang="fr-FR" sz="2000" dirty="0">
                <a:solidFill>
                  <a:schemeClr val="bg1"/>
                </a:solidFill>
              </a:rPr>
              <a:t>*</a:t>
            </a:r>
            <a:r>
              <a:rPr lang="fr-FR" sz="2000" b="1" dirty="0"/>
              <a:t> et les autorités sanitaires un recueil régulier de prélèvements placentaires chez les femmes </a:t>
            </a:r>
            <a:r>
              <a:rPr lang="fr-FR" sz="2000" b="1" dirty="0" err="1"/>
              <a:t>accouchantes</a:t>
            </a:r>
            <a:r>
              <a:rPr lang="fr-FR" sz="2000" b="1" dirty="0"/>
              <a:t> </a:t>
            </a:r>
          </a:p>
          <a:p>
            <a:pPr lvl="1">
              <a:buClr>
                <a:schemeClr val="tx1"/>
              </a:buClr>
              <a:buFont typeface="Wingdings" panose="05000000000000000000" pitchFamily="2" charset="2"/>
              <a:buChar char="Ø"/>
            </a:pPr>
            <a:r>
              <a:rPr lang="fr-FR" sz="2200" b="1" dirty="0"/>
              <a:t>Mettre en place dans les centres de santé mère-enfant, une surveillance régulière du portage placentaire de parasites chez les femmes </a:t>
            </a:r>
            <a:r>
              <a:rPr lang="fr-FR" sz="2200" b="1" dirty="0" err="1"/>
              <a:t>accouchantes</a:t>
            </a:r>
            <a:r>
              <a:rPr lang="fr-FR" sz="2200" b="1" dirty="0"/>
              <a:t> par apposition placentaire </a:t>
            </a:r>
          </a:p>
          <a:p>
            <a:pPr marL="0" indent="0">
              <a:buClr>
                <a:schemeClr val="tx1"/>
              </a:buClr>
              <a:buNone/>
            </a:pPr>
            <a:endParaRPr lang="fr-FR" dirty="0"/>
          </a:p>
          <a:p>
            <a:endParaRPr lang="fr-FR" dirty="0"/>
          </a:p>
        </p:txBody>
      </p:sp>
      <p:sp>
        <p:nvSpPr>
          <p:cNvPr id="10" name="ZoneTexte 9">
            <a:extLst>
              <a:ext uri="{FF2B5EF4-FFF2-40B4-BE49-F238E27FC236}">
                <a16:creationId xmlns:a16="http://schemas.microsoft.com/office/drawing/2014/main" id="{F62A74EF-03D4-48DB-A974-F595D8AAC5C6}"/>
              </a:ext>
            </a:extLst>
          </p:cNvPr>
          <p:cNvSpPr txBox="1"/>
          <p:nvPr/>
        </p:nvSpPr>
        <p:spPr>
          <a:xfrm>
            <a:off x="1629237" y="6339582"/>
            <a:ext cx="4527200" cy="338554"/>
          </a:xfrm>
          <a:prstGeom prst="rect">
            <a:avLst/>
          </a:prstGeom>
          <a:noFill/>
        </p:spPr>
        <p:txBody>
          <a:bodyPr wrap="none" rtlCol="0">
            <a:spAutoFit/>
          </a:bodyPr>
          <a:lstStyle/>
          <a:p>
            <a:pPr algn="ctr"/>
            <a:r>
              <a:rPr lang="fr-FR" sz="1600" dirty="0"/>
              <a:t>* Plan National de Lutte contre le Paludisme</a:t>
            </a:r>
          </a:p>
        </p:txBody>
      </p:sp>
    </p:spTree>
    <p:extLst>
      <p:ext uri="{BB962C8B-B14F-4D97-AF65-F5344CB8AC3E}">
        <p14:creationId xmlns:p14="http://schemas.microsoft.com/office/powerpoint/2010/main" val="1187515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Personnalisé 14">
      <a:dk1>
        <a:sysClr val="windowText" lastClr="000000"/>
      </a:dk1>
      <a:lt1>
        <a:sysClr val="window" lastClr="FFFFFF"/>
      </a:lt1>
      <a:dk2>
        <a:srgbClr val="44546A"/>
      </a:dk2>
      <a:lt2>
        <a:srgbClr val="E7E6E6"/>
      </a:lt2>
      <a:accent1>
        <a:srgbClr val="25488D"/>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TM03457503[[fn=Concis]]</Template>
  <TotalTime>0</TotalTime>
  <Words>1422</Words>
  <Application>Microsoft Office PowerPoint</Application>
  <PresentationFormat>Grand écran</PresentationFormat>
  <Paragraphs>162</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Calibri</vt:lpstr>
      <vt:lpstr>Century Gothic</vt:lpstr>
      <vt:lpstr>Wingdings</vt:lpstr>
      <vt:lpstr>Wingdings 2</vt:lpstr>
      <vt:lpstr>Concis</vt:lpstr>
      <vt:lpstr>Présentation PowerPoint</vt:lpstr>
      <vt:lpstr>Quel est l’objet de l’Action?</vt:lpstr>
      <vt:lpstr>Pourquoi cette Action est PRIMORDIALE ?</vt:lpstr>
      <vt:lpstr>Partenariat Stratégique Institut Pasteur Paris   Rotary District 1660 </vt:lpstr>
      <vt:lpstr>Détails Scientifiques du Projet</vt:lpstr>
      <vt:lpstr>Vidéo explicative du  projet </vt:lpstr>
      <vt:lpstr>Contexte et justification </vt:lpstr>
      <vt:lpstr>Pourquoi soutenir cette Action ?</vt:lpstr>
      <vt:lpstr>Objectifs de l’Action</vt:lpstr>
      <vt:lpstr>Résultats Attendus</vt:lpstr>
      <vt:lpstr>CERMES 2023 Budget</vt:lpstr>
      <vt:lpstr>Une action qui répond à deux grandes causes du Rotary</vt:lpstr>
      <vt:lpstr>Eviter le retard de croissance de milliers d’enfants</vt:lpstr>
      <vt:lpstr>Planning : Action PALU CERMES 2023</vt:lpstr>
      <vt:lpstr>Budget Action PALU CERMES  90 200 €</vt:lpstr>
      <vt:lpstr>Les enfants à naître au Niger  ont besoin de VOUS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Hazem Mliki</dc:creator>
  <cp:lastModifiedBy>Isabelle Edlinger</cp:lastModifiedBy>
  <cp:revision>79</cp:revision>
  <cp:lastPrinted>2023-05-05T12:17:56Z</cp:lastPrinted>
  <dcterms:created xsi:type="dcterms:W3CDTF">2023-04-09T07:55:17Z</dcterms:created>
  <dcterms:modified xsi:type="dcterms:W3CDTF">2023-12-21T06:59:26Z</dcterms:modified>
</cp:coreProperties>
</file>